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3" r:id="rId7"/>
    <p:sldId id="273" r:id="rId8"/>
    <p:sldId id="264" r:id="rId9"/>
    <p:sldId id="265" r:id="rId10"/>
    <p:sldId id="266" r:id="rId11"/>
    <p:sldId id="267" r:id="rId12"/>
    <p:sldId id="268" r:id="rId13"/>
    <p:sldId id="269" r:id="rId14"/>
    <p:sldId id="270" r:id="rId15"/>
    <p:sldId id="277"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7" autoAdjust="0"/>
  </p:normalViewPr>
  <p:slideViewPr>
    <p:cSldViewPr>
      <p:cViewPr varScale="1">
        <p:scale>
          <a:sx n="101" d="100"/>
          <a:sy n="101" d="100"/>
        </p:scale>
        <p:origin x="-6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72CC-C117-431F-8145-97FF180DCA4D}" type="doc">
      <dgm:prSet loTypeId="urn:microsoft.com/office/officeart/2005/8/layout/venn1" loCatId="relationship" qsTypeId="urn:microsoft.com/office/officeart/2005/8/quickstyle/simple1" qsCatId="simple" csTypeId="urn:microsoft.com/office/officeart/2005/8/colors/accent1_2" csCatId="accent1" phldr="1"/>
      <dgm:spPr/>
    </dgm:pt>
    <dgm:pt modelId="{87366C26-DE7C-4E88-9D9B-36198B156B3F}">
      <dgm:prSet phldrT="[Text]"/>
      <dgm:spPr/>
      <dgm:t>
        <a:bodyPr/>
        <a:lstStyle/>
        <a:p>
          <a:r>
            <a:rPr lang="en-CA" dirty="0" smtClean="0"/>
            <a:t>Being</a:t>
          </a:r>
          <a:endParaRPr lang="en-CA" dirty="0"/>
        </a:p>
      </dgm:t>
    </dgm:pt>
    <dgm:pt modelId="{ABD18F70-F247-4F84-A25A-DD22313DD850}" type="parTrans" cxnId="{499852CE-64AB-4196-A0B3-6F0F77FED1ED}">
      <dgm:prSet/>
      <dgm:spPr/>
      <dgm:t>
        <a:bodyPr/>
        <a:lstStyle/>
        <a:p>
          <a:endParaRPr lang="en-CA"/>
        </a:p>
      </dgm:t>
    </dgm:pt>
    <dgm:pt modelId="{12390E62-2BEB-4575-BD5C-215A34ADFA4F}" type="sibTrans" cxnId="{499852CE-64AB-4196-A0B3-6F0F77FED1ED}">
      <dgm:prSet/>
      <dgm:spPr/>
      <dgm:t>
        <a:bodyPr/>
        <a:lstStyle/>
        <a:p>
          <a:endParaRPr lang="en-CA"/>
        </a:p>
      </dgm:t>
    </dgm:pt>
    <dgm:pt modelId="{89F2032C-E0BC-4A23-B42B-336A49DC3E44}">
      <dgm:prSet phldrT="[Text]"/>
      <dgm:spPr/>
      <dgm:t>
        <a:bodyPr/>
        <a:lstStyle/>
        <a:p>
          <a:r>
            <a:rPr lang="en-CA" dirty="0" smtClean="0"/>
            <a:t>Critically Reflecting</a:t>
          </a:r>
          <a:endParaRPr lang="en-CA" dirty="0"/>
        </a:p>
      </dgm:t>
    </dgm:pt>
    <dgm:pt modelId="{4F00321C-9DE7-4C9E-82E2-676D5D38968F}" type="parTrans" cxnId="{EE4286A2-E8B2-4C8A-9CC8-4E4A2FD7C529}">
      <dgm:prSet/>
      <dgm:spPr/>
      <dgm:t>
        <a:bodyPr/>
        <a:lstStyle/>
        <a:p>
          <a:endParaRPr lang="en-CA"/>
        </a:p>
      </dgm:t>
    </dgm:pt>
    <dgm:pt modelId="{8AE76332-F8EA-4DD2-B8F1-7DB4265401E1}" type="sibTrans" cxnId="{EE4286A2-E8B2-4C8A-9CC8-4E4A2FD7C529}">
      <dgm:prSet/>
      <dgm:spPr/>
      <dgm:t>
        <a:bodyPr/>
        <a:lstStyle/>
        <a:p>
          <a:endParaRPr lang="en-CA"/>
        </a:p>
      </dgm:t>
    </dgm:pt>
    <dgm:pt modelId="{0CB1B088-EA7E-4A99-AFDD-DAA796C4AE0E}">
      <dgm:prSet phldrT="[Text]"/>
      <dgm:spPr/>
      <dgm:t>
        <a:bodyPr/>
        <a:lstStyle/>
        <a:p>
          <a:r>
            <a:rPr lang="en-CA" dirty="0" smtClean="0"/>
            <a:t>Doing</a:t>
          </a:r>
          <a:endParaRPr lang="en-CA" dirty="0"/>
        </a:p>
      </dgm:t>
    </dgm:pt>
    <dgm:pt modelId="{6925CFC9-5C2E-4DDE-B6DD-903C7574A3DB}" type="parTrans" cxnId="{ABD6452C-EE5A-468D-AE9C-DB580247ADCA}">
      <dgm:prSet/>
      <dgm:spPr/>
      <dgm:t>
        <a:bodyPr/>
        <a:lstStyle/>
        <a:p>
          <a:endParaRPr lang="en-CA"/>
        </a:p>
      </dgm:t>
    </dgm:pt>
    <dgm:pt modelId="{30B0B161-FC72-45C5-A6DD-6BF40FA820E4}" type="sibTrans" cxnId="{ABD6452C-EE5A-468D-AE9C-DB580247ADCA}">
      <dgm:prSet/>
      <dgm:spPr/>
      <dgm:t>
        <a:bodyPr/>
        <a:lstStyle/>
        <a:p>
          <a:endParaRPr lang="en-CA"/>
        </a:p>
      </dgm:t>
    </dgm:pt>
    <dgm:pt modelId="{94638510-2BAF-414D-9863-3CC4A61C12A8}" type="pres">
      <dgm:prSet presAssocID="{F56B72CC-C117-431F-8145-97FF180DCA4D}" presName="compositeShape" presStyleCnt="0">
        <dgm:presLayoutVars>
          <dgm:chMax val="7"/>
          <dgm:dir/>
          <dgm:resizeHandles val="exact"/>
        </dgm:presLayoutVars>
      </dgm:prSet>
      <dgm:spPr/>
    </dgm:pt>
    <dgm:pt modelId="{CACB4397-2553-4E44-A0C7-71937E04DD37}" type="pres">
      <dgm:prSet presAssocID="{87366C26-DE7C-4E88-9D9B-36198B156B3F}" presName="circ1" presStyleLbl="vennNode1" presStyleIdx="0" presStyleCnt="3"/>
      <dgm:spPr/>
      <dgm:t>
        <a:bodyPr/>
        <a:lstStyle/>
        <a:p>
          <a:endParaRPr lang="en-CA"/>
        </a:p>
      </dgm:t>
    </dgm:pt>
    <dgm:pt modelId="{B1712102-917C-45C9-A100-35D02E44D601}" type="pres">
      <dgm:prSet presAssocID="{87366C26-DE7C-4E88-9D9B-36198B156B3F}" presName="circ1Tx" presStyleLbl="revTx" presStyleIdx="0" presStyleCnt="0">
        <dgm:presLayoutVars>
          <dgm:chMax val="0"/>
          <dgm:chPref val="0"/>
          <dgm:bulletEnabled val="1"/>
        </dgm:presLayoutVars>
      </dgm:prSet>
      <dgm:spPr/>
      <dgm:t>
        <a:bodyPr/>
        <a:lstStyle/>
        <a:p>
          <a:endParaRPr lang="en-CA"/>
        </a:p>
      </dgm:t>
    </dgm:pt>
    <dgm:pt modelId="{FA9AAE4E-2CB9-4B75-BAE5-7A3C9657A929}" type="pres">
      <dgm:prSet presAssocID="{89F2032C-E0BC-4A23-B42B-336A49DC3E44}" presName="circ2" presStyleLbl="vennNode1" presStyleIdx="1" presStyleCnt="3"/>
      <dgm:spPr/>
      <dgm:t>
        <a:bodyPr/>
        <a:lstStyle/>
        <a:p>
          <a:endParaRPr lang="en-CA"/>
        </a:p>
      </dgm:t>
    </dgm:pt>
    <dgm:pt modelId="{09992991-4BA5-4B65-970A-6FE8873BE72F}" type="pres">
      <dgm:prSet presAssocID="{89F2032C-E0BC-4A23-B42B-336A49DC3E44}" presName="circ2Tx" presStyleLbl="revTx" presStyleIdx="0" presStyleCnt="0">
        <dgm:presLayoutVars>
          <dgm:chMax val="0"/>
          <dgm:chPref val="0"/>
          <dgm:bulletEnabled val="1"/>
        </dgm:presLayoutVars>
      </dgm:prSet>
      <dgm:spPr/>
      <dgm:t>
        <a:bodyPr/>
        <a:lstStyle/>
        <a:p>
          <a:endParaRPr lang="en-CA"/>
        </a:p>
      </dgm:t>
    </dgm:pt>
    <dgm:pt modelId="{692345B6-1D85-4F2A-BBC4-8F6999187D9A}" type="pres">
      <dgm:prSet presAssocID="{0CB1B088-EA7E-4A99-AFDD-DAA796C4AE0E}" presName="circ3" presStyleLbl="vennNode1" presStyleIdx="2" presStyleCnt="3"/>
      <dgm:spPr/>
      <dgm:t>
        <a:bodyPr/>
        <a:lstStyle/>
        <a:p>
          <a:endParaRPr lang="en-CA"/>
        </a:p>
      </dgm:t>
    </dgm:pt>
    <dgm:pt modelId="{A9653D7B-7682-4FE7-B91C-52AF40F520F2}" type="pres">
      <dgm:prSet presAssocID="{0CB1B088-EA7E-4A99-AFDD-DAA796C4AE0E}" presName="circ3Tx" presStyleLbl="revTx" presStyleIdx="0" presStyleCnt="0">
        <dgm:presLayoutVars>
          <dgm:chMax val="0"/>
          <dgm:chPref val="0"/>
          <dgm:bulletEnabled val="1"/>
        </dgm:presLayoutVars>
      </dgm:prSet>
      <dgm:spPr/>
      <dgm:t>
        <a:bodyPr/>
        <a:lstStyle/>
        <a:p>
          <a:endParaRPr lang="en-CA"/>
        </a:p>
      </dgm:t>
    </dgm:pt>
  </dgm:ptLst>
  <dgm:cxnLst>
    <dgm:cxn modelId="{D6035E08-3867-40AD-B667-545CA000E3E6}" type="presOf" srcId="{0CB1B088-EA7E-4A99-AFDD-DAA796C4AE0E}" destId="{A9653D7B-7682-4FE7-B91C-52AF40F520F2}" srcOrd="1" destOrd="0" presId="urn:microsoft.com/office/officeart/2005/8/layout/venn1"/>
    <dgm:cxn modelId="{F4726684-7858-4B91-A664-9358EA38CB27}" type="presOf" srcId="{89F2032C-E0BC-4A23-B42B-336A49DC3E44}" destId="{FA9AAE4E-2CB9-4B75-BAE5-7A3C9657A929}" srcOrd="0" destOrd="0" presId="urn:microsoft.com/office/officeart/2005/8/layout/venn1"/>
    <dgm:cxn modelId="{7A23A920-4C2C-4EDB-BD75-C8FB0DB85147}" type="presOf" srcId="{87366C26-DE7C-4E88-9D9B-36198B156B3F}" destId="{CACB4397-2553-4E44-A0C7-71937E04DD37}" srcOrd="0" destOrd="0" presId="urn:microsoft.com/office/officeart/2005/8/layout/venn1"/>
    <dgm:cxn modelId="{ABD6452C-EE5A-468D-AE9C-DB580247ADCA}" srcId="{F56B72CC-C117-431F-8145-97FF180DCA4D}" destId="{0CB1B088-EA7E-4A99-AFDD-DAA796C4AE0E}" srcOrd="2" destOrd="0" parTransId="{6925CFC9-5C2E-4DDE-B6DD-903C7574A3DB}" sibTransId="{30B0B161-FC72-45C5-A6DD-6BF40FA820E4}"/>
    <dgm:cxn modelId="{6F790519-D595-44DF-B79C-28D421BB743F}" type="presOf" srcId="{0CB1B088-EA7E-4A99-AFDD-DAA796C4AE0E}" destId="{692345B6-1D85-4F2A-BBC4-8F6999187D9A}" srcOrd="0" destOrd="0" presId="urn:microsoft.com/office/officeart/2005/8/layout/venn1"/>
    <dgm:cxn modelId="{05BD7CEF-9089-4F3F-A438-6DEED9B021EA}" type="presOf" srcId="{87366C26-DE7C-4E88-9D9B-36198B156B3F}" destId="{B1712102-917C-45C9-A100-35D02E44D601}" srcOrd="1" destOrd="0" presId="urn:microsoft.com/office/officeart/2005/8/layout/venn1"/>
    <dgm:cxn modelId="{EE4286A2-E8B2-4C8A-9CC8-4E4A2FD7C529}" srcId="{F56B72CC-C117-431F-8145-97FF180DCA4D}" destId="{89F2032C-E0BC-4A23-B42B-336A49DC3E44}" srcOrd="1" destOrd="0" parTransId="{4F00321C-9DE7-4C9E-82E2-676D5D38968F}" sibTransId="{8AE76332-F8EA-4DD2-B8F1-7DB4265401E1}"/>
    <dgm:cxn modelId="{499852CE-64AB-4196-A0B3-6F0F77FED1ED}" srcId="{F56B72CC-C117-431F-8145-97FF180DCA4D}" destId="{87366C26-DE7C-4E88-9D9B-36198B156B3F}" srcOrd="0" destOrd="0" parTransId="{ABD18F70-F247-4F84-A25A-DD22313DD850}" sibTransId="{12390E62-2BEB-4575-BD5C-215A34ADFA4F}"/>
    <dgm:cxn modelId="{4577DFD6-05EB-4E1D-89CD-4DDDE56AAF72}" type="presOf" srcId="{89F2032C-E0BC-4A23-B42B-336A49DC3E44}" destId="{09992991-4BA5-4B65-970A-6FE8873BE72F}" srcOrd="1" destOrd="0" presId="urn:microsoft.com/office/officeart/2005/8/layout/venn1"/>
    <dgm:cxn modelId="{AFCFD8D7-CDB6-42EF-9E96-F459E0B6EDAD}" type="presOf" srcId="{F56B72CC-C117-431F-8145-97FF180DCA4D}" destId="{94638510-2BAF-414D-9863-3CC4A61C12A8}" srcOrd="0" destOrd="0" presId="urn:microsoft.com/office/officeart/2005/8/layout/venn1"/>
    <dgm:cxn modelId="{B443AC0E-880A-45D5-9503-A8FC094DBE35}" type="presParOf" srcId="{94638510-2BAF-414D-9863-3CC4A61C12A8}" destId="{CACB4397-2553-4E44-A0C7-71937E04DD37}" srcOrd="0" destOrd="0" presId="urn:microsoft.com/office/officeart/2005/8/layout/venn1"/>
    <dgm:cxn modelId="{AAB1DDF3-8BD6-470E-B905-0156E954AD47}" type="presParOf" srcId="{94638510-2BAF-414D-9863-3CC4A61C12A8}" destId="{B1712102-917C-45C9-A100-35D02E44D601}" srcOrd="1" destOrd="0" presId="urn:microsoft.com/office/officeart/2005/8/layout/venn1"/>
    <dgm:cxn modelId="{91FBE2EB-6F83-43D0-B267-E64FDECF0B6A}" type="presParOf" srcId="{94638510-2BAF-414D-9863-3CC4A61C12A8}" destId="{FA9AAE4E-2CB9-4B75-BAE5-7A3C9657A929}" srcOrd="2" destOrd="0" presId="urn:microsoft.com/office/officeart/2005/8/layout/venn1"/>
    <dgm:cxn modelId="{B491E44E-48FD-4D8A-8FC2-F55F0F94619B}" type="presParOf" srcId="{94638510-2BAF-414D-9863-3CC4A61C12A8}" destId="{09992991-4BA5-4B65-970A-6FE8873BE72F}" srcOrd="3" destOrd="0" presId="urn:microsoft.com/office/officeart/2005/8/layout/venn1"/>
    <dgm:cxn modelId="{B465ECD0-DCDB-4587-B157-41B3E19D56D5}" type="presParOf" srcId="{94638510-2BAF-414D-9863-3CC4A61C12A8}" destId="{692345B6-1D85-4F2A-BBC4-8F6999187D9A}" srcOrd="4" destOrd="0" presId="urn:microsoft.com/office/officeart/2005/8/layout/venn1"/>
    <dgm:cxn modelId="{897210AC-5F46-4B93-8345-BBCCF2D990D9}" type="presParOf" srcId="{94638510-2BAF-414D-9863-3CC4A61C12A8}" destId="{A9653D7B-7682-4FE7-B91C-52AF40F520F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CB4397-2553-4E44-A0C7-71937E04DD37}">
      <dsp:nvSpPr>
        <dsp:cNvPr id="0" name=""/>
        <dsp:cNvSpPr/>
      </dsp:nvSpPr>
      <dsp:spPr>
        <a:xfrm>
          <a:off x="467842" y="206683"/>
          <a:ext cx="1296562" cy="1296562"/>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CA" sz="1300" kern="1200" dirty="0" smtClean="0"/>
            <a:t>Being</a:t>
          </a:r>
          <a:endParaRPr lang="en-CA" sz="1300" kern="1200" dirty="0"/>
        </a:p>
      </dsp:txBody>
      <dsp:txXfrm>
        <a:off x="640717" y="433581"/>
        <a:ext cx="950812" cy="583453"/>
      </dsp:txXfrm>
    </dsp:sp>
    <dsp:sp modelId="{FA9AAE4E-2CB9-4B75-BAE5-7A3C9657A929}">
      <dsp:nvSpPr>
        <dsp:cNvPr id="0" name=""/>
        <dsp:cNvSpPr/>
      </dsp:nvSpPr>
      <dsp:spPr>
        <a:xfrm>
          <a:off x="935685" y="1017034"/>
          <a:ext cx="1296562" cy="1296562"/>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CA" sz="1300" kern="1200" dirty="0" smtClean="0"/>
            <a:t>Critically Reflecting</a:t>
          </a:r>
          <a:endParaRPr lang="en-CA" sz="1300" kern="1200" dirty="0"/>
        </a:p>
      </dsp:txBody>
      <dsp:txXfrm>
        <a:off x="1332217" y="1351979"/>
        <a:ext cx="777937" cy="713109"/>
      </dsp:txXfrm>
    </dsp:sp>
    <dsp:sp modelId="{692345B6-1D85-4F2A-BBC4-8F6999187D9A}">
      <dsp:nvSpPr>
        <dsp:cNvPr id="0" name=""/>
        <dsp:cNvSpPr/>
      </dsp:nvSpPr>
      <dsp:spPr>
        <a:xfrm>
          <a:off x="0" y="1017034"/>
          <a:ext cx="1296562" cy="1296562"/>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CA" sz="1300" kern="1200" dirty="0" smtClean="0"/>
            <a:t>Doing</a:t>
          </a:r>
          <a:endParaRPr lang="en-CA" sz="1300" kern="1200" dirty="0"/>
        </a:p>
      </dsp:txBody>
      <dsp:txXfrm>
        <a:off x="122092" y="1351979"/>
        <a:ext cx="777937" cy="71310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36A2A-58B6-463F-AE9A-94AEAAE75CFF}" type="datetimeFigureOut">
              <a:rPr lang="en-CA" smtClean="0"/>
              <a:pPr/>
              <a:t>16/03/2012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F599C-8F55-45ED-99BF-FDB754E8739F}"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CFF599C-8F55-45ED-99BF-FDB754E8739F}"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36C9B1-2FDF-4E25-8D7C-B09F6A4F6C58}"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36C9B1-2FDF-4E25-8D7C-B09F6A4F6C58}"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936C9B1-2FDF-4E25-8D7C-B09F6A4F6C58}"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9936C9B1-2FDF-4E25-8D7C-B09F6A4F6C58}"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36C9B1-2FDF-4E25-8D7C-B09F6A4F6C58}"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664F504-DE0B-4B6A-BA56-A839C352FB00}" type="datetimeFigureOut">
              <a:rPr lang="en-CA" smtClean="0"/>
              <a:pPr/>
              <a:t>16/03/2012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36C9B1-2FDF-4E25-8D7C-B09F6A4F6C58}"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936C9B1-2FDF-4E25-8D7C-B09F6A4F6C58}"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9936C9B1-2FDF-4E25-8D7C-B09F6A4F6C58}"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936C9B1-2FDF-4E25-8D7C-B09F6A4F6C58}"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936C9B1-2FDF-4E25-8D7C-B09F6A4F6C58}"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664F504-DE0B-4B6A-BA56-A839C352FB00}" type="datetimeFigureOut">
              <a:rPr lang="en-CA" smtClean="0"/>
              <a:pPr/>
              <a:t>16/03/2012</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936C9B1-2FDF-4E25-8D7C-B09F6A4F6C58}"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664F504-DE0B-4B6A-BA56-A839C352FB00}" type="datetimeFigureOut">
              <a:rPr lang="en-CA" smtClean="0"/>
              <a:pPr/>
              <a:t>16/03/2012</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664F504-DE0B-4B6A-BA56-A839C352FB00}" type="datetimeFigureOut">
              <a:rPr lang="en-CA" smtClean="0"/>
              <a:pPr/>
              <a:t>16/03/2012</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936C9B1-2FDF-4E25-8D7C-B09F6A4F6C58}"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2376" y="3212976"/>
            <a:ext cx="7772400" cy="1728192"/>
          </a:xfrm>
        </p:spPr>
        <p:txBody>
          <a:bodyPr>
            <a:normAutofit lnSpcReduction="10000"/>
          </a:bodyPr>
          <a:lstStyle/>
          <a:p>
            <a:pPr algn="ctr"/>
            <a:endParaRPr lang="en-CA" dirty="0" smtClean="0"/>
          </a:p>
          <a:p>
            <a:pPr algn="ctr"/>
            <a:r>
              <a:rPr lang="en-CA" sz="2800" dirty="0" smtClean="0"/>
              <a:t>CYC-NET Clan Gathering</a:t>
            </a:r>
          </a:p>
          <a:p>
            <a:pPr algn="ctr"/>
            <a:r>
              <a:rPr lang="en-CA" sz="2800" dirty="0" smtClean="0"/>
              <a:t>Paisley, Scotland</a:t>
            </a:r>
          </a:p>
          <a:p>
            <a:pPr algn="ctr"/>
            <a:r>
              <a:rPr lang="en-CA" sz="2800" dirty="0" smtClean="0"/>
              <a:t>March 21, 2012</a:t>
            </a:r>
            <a:endParaRPr lang="en-CA" sz="2800" dirty="0"/>
          </a:p>
        </p:txBody>
      </p:sp>
      <p:sp>
        <p:nvSpPr>
          <p:cNvPr id="2" name="Title 1"/>
          <p:cNvSpPr>
            <a:spLocks noGrp="1"/>
          </p:cNvSpPr>
          <p:nvPr>
            <p:ph type="ctrTitle"/>
          </p:nvPr>
        </p:nvSpPr>
        <p:spPr>
          <a:xfrm>
            <a:off x="722376" y="404664"/>
            <a:ext cx="7772400" cy="1728192"/>
          </a:xfrm>
        </p:spPr>
        <p:txBody>
          <a:bodyPr>
            <a:noAutofit/>
          </a:bodyPr>
          <a:lstStyle/>
          <a:p>
            <a:pPr algn="ctr"/>
            <a:r>
              <a:rPr lang="en-CA" sz="3600" dirty="0" smtClean="0"/>
              <a:t>Linking Pedagogical Practices of </a:t>
            </a:r>
            <a:br>
              <a:rPr lang="en-CA" sz="3600" dirty="0" smtClean="0"/>
            </a:br>
            <a:r>
              <a:rPr lang="en-CA" sz="3600" dirty="0" smtClean="0"/>
              <a:t>Activity-Based Teaching and Learning Assessment Strategies</a:t>
            </a:r>
            <a:endParaRPr lang="en-CA" sz="3600" dirty="0"/>
          </a:p>
        </p:txBody>
      </p:sp>
      <p:sp>
        <p:nvSpPr>
          <p:cNvPr id="4" name="TextBox 3"/>
          <p:cNvSpPr txBox="1"/>
          <p:nvPr/>
        </p:nvSpPr>
        <p:spPr>
          <a:xfrm>
            <a:off x="539552" y="5373216"/>
            <a:ext cx="4104456" cy="923330"/>
          </a:xfrm>
          <a:prstGeom prst="rect">
            <a:avLst/>
          </a:prstGeom>
          <a:noFill/>
          <a:ln>
            <a:noFill/>
          </a:ln>
        </p:spPr>
        <p:txBody>
          <a:bodyPr wrap="square" rtlCol="0">
            <a:spAutoFit/>
          </a:bodyPr>
          <a:lstStyle/>
          <a:p>
            <a:r>
              <a:rPr lang="en-CA" dirty="0" smtClean="0">
                <a:solidFill>
                  <a:schemeClr val="accent1"/>
                </a:solidFill>
              </a:rPr>
              <a:t>Presenter: </a:t>
            </a:r>
          </a:p>
          <a:p>
            <a:r>
              <a:rPr lang="en-CA" dirty="0" smtClean="0">
                <a:solidFill>
                  <a:schemeClr val="accent1"/>
                </a:solidFill>
              </a:rPr>
              <a:t>Jenny R McGrath, MS</a:t>
            </a:r>
          </a:p>
          <a:p>
            <a:r>
              <a:rPr lang="en-CA" dirty="0" smtClean="0">
                <a:solidFill>
                  <a:schemeClr val="accent1"/>
                </a:solidFill>
              </a:rPr>
              <a:t>Grant MacEwan University</a:t>
            </a:r>
            <a:endParaRPr lang="en-CA"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5157192"/>
            <a:ext cx="5867400" cy="1091208"/>
          </a:xfrm>
        </p:spPr>
        <p:txBody>
          <a:bodyPr/>
          <a:lstStyle/>
          <a:p>
            <a:pPr algn="ctr"/>
            <a:r>
              <a:rPr lang="en-CA" sz="1800" dirty="0" smtClean="0">
                <a:solidFill>
                  <a:schemeClr val="tx1"/>
                </a:solidFill>
              </a:rPr>
              <a:t>Students are instructed to decorate the inside of the mask to represent their self care plan </a:t>
            </a:r>
            <a:br>
              <a:rPr lang="en-CA" sz="1800" dirty="0" smtClean="0">
                <a:solidFill>
                  <a:schemeClr val="tx1"/>
                </a:solidFill>
              </a:rPr>
            </a:br>
            <a:r>
              <a:rPr lang="en-CA" sz="1800" dirty="0" smtClean="0">
                <a:solidFill>
                  <a:schemeClr val="tx1"/>
                </a:solidFill>
              </a:rPr>
              <a:t>and the outside to represent </a:t>
            </a:r>
            <a:br>
              <a:rPr lang="en-CA" sz="1800" dirty="0" smtClean="0">
                <a:solidFill>
                  <a:schemeClr val="tx1"/>
                </a:solidFill>
              </a:rPr>
            </a:br>
            <a:r>
              <a:rPr lang="en-CA" sz="1800" dirty="0" smtClean="0">
                <a:solidFill>
                  <a:schemeClr val="tx1"/>
                </a:solidFill>
              </a:rPr>
              <a:t>their professional identity</a:t>
            </a:r>
            <a:endParaRPr lang="en-CA" sz="1800" dirty="0">
              <a:solidFill>
                <a:schemeClr val="tx1"/>
              </a:solidFill>
            </a:endParaRPr>
          </a:p>
        </p:txBody>
      </p:sp>
      <p:pic>
        <p:nvPicPr>
          <p:cNvPr id="5" name="Picture Placeholder 4" descr="P1010007.jpg"/>
          <p:cNvPicPr>
            <a:picLocks noGrp="1" noChangeAspect="1"/>
          </p:cNvPicPr>
          <p:nvPr>
            <p:ph type="pic" idx="1"/>
          </p:nvPr>
        </p:nvPicPr>
        <p:blipFill>
          <a:blip r:embed="rId2" cstate="print"/>
          <a:srcRect t="1515" b="1515"/>
          <a:stretch>
            <a:fillRect/>
          </a:stretch>
        </p:blipFill>
        <p:spPr>
          <a:xfrm>
            <a:off x="2915816" y="620688"/>
            <a:ext cx="3975686" cy="2891408"/>
          </a:xfrm>
        </p:spPr>
      </p:pic>
      <p:sp>
        <p:nvSpPr>
          <p:cNvPr id="4" name="Text Placeholder 3"/>
          <p:cNvSpPr>
            <a:spLocks noGrp="1"/>
          </p:cNvSpPr>
          <p:nvPr>
            <p:ph type="body" sz="half" idx="2"/>
          </p:nvPr>
        </p:nvSpPr>
        <p:spPr/>
        <p:txBody>
          <a:bodyPr>
            <a:normAutofit/>
          </a:bodyPr>
          <a:lstStyle/>
          <a:p>
            <a:pPr algn="ctr"/>
            <a:endParaRPr lang="en-CA" sz="2000" dirty="0" smtClean="0"/>
          </a:p>
          <a:p>
            <a:pPr algn="ctr"/>
            <a:r>
              <a:rPr lang="en-CA" sz="2000" dirty="0" smtClean="0"/>
              <a:t>“This project has continued to teach me things about myself and my practice. It has become an excellent reference point of my growth personally and professionally”</a:t>
            </a:r>
          </a:p>
          <a:p>
            <a:pPr algn="r"/>
            <a:r>
              <a:rPr lang="en-CA" dirty="0" smtClean="0"/>
              <a:t>~ first year student</a:t>
            </a:r>
            <a:endParaRPr lang="en-CA" dirty="0"/>
          </a:p>
        </p:txBody>
      </p:sp>
      <p:pic>
        <p:nvPicPr>
          <p:cNvPr id="6" name="Picture 5" descr="Edited masks.jpg"/>
          <p:cNvPicPr>
            <a:picLocks noChangeAspect="1"/>
          </p:cNvPicPr>
          <p:nvPr/>
        </p:nvPicPr>
        <p:blipFill>
          <a:blip r:embed="rId3" cstate="print"/>
          <a:stretch>
            <a:fillRect/>
          </a:stretch>
        </p:blipFill>
        <p:spPr>
          <a:xfrm>
            <a:off x="6948264" y="2060848"/>
            <a:ext cx="1995686" cy="2660915"/>
          </a:xfrm>
          <a:prstGeom prst="rect">
            <a:avLst/>
          </a:prstGeom>
        </p:spPr>
      </p:pic>
      <p:sp>
        <p:nvSpPr>
          <p:cNvPr id="7" name="TextBox 6"/>
          <p:cNvSpPr txBox="1"/>
          <p:nvPr/>
        </p:nvSpPr>
        <p:spPr>
          <a:xfrm>
            <a:off x="6948264" y="836712"/>
            <a:ext cx="2195735" cy="369332"/>
          </a:xfrm>
          <a:prstGeom prst="rect">
            <a:avLst/>
          </a:prstGeom>
          <a:noFill/>
        </p:spPr>
        <p:txBody>
          <a:bodyPr wrap="square" rtlCol="0">
            <a:spAutoFit/>
          </a:bodyPr>
          <a:lstStyle/>
          <a:p>
            <a:r>
              <a:rPr lang="en-CA" dirty="0" smtClean="0">
                <a:solidFill>
                  <a:schemeClr val="tx2"/>
                </a:solidFill>
              </a:rPr>
              <a:t>Completed Masks</a:t>
            </a:r>
            <a:endParaRPr lang="en-CA" dirty="0">
              <a:solidFill>
                <a:schemeClr val="tx2"/>
              </a:solidFill>
            </a:endParaRPr>
          </a:p>
        </p:txBody>
      </p:sp>
      <p:sp>
        <p:nvSpPr>
          <p:cNvPr id="8" name="TextBox 7"/>
          <p:cNvSpPr txBox="1"/>
          <p:nvPr/>
        </p:nvSpPr>
        <p:spPr>
          <a:xfrm>
            <a:off x="3491880" y="4293096"/>
            <a:ext cx="2837636" cy="646331"/>
          </a:xfrm>
          <a:prstGeom prst="rect">
            <a:avLst/>
          </a:prstGeom>
          <a:noFill/>
        </p:spPr>
        <p:txBody>
          <a:bodyPr wrap="square" rtlCol="0">
            <a:spAutoFit/>
          </a:bodyPr>
          <a:lstStyle/>
          <a:p>
            <a:pPr algn="ctr"/>
            <a:r>
              <a:rPr lang="en-CA" dirty="0" smtClean="0">
                <a:solidFill>
                  <a:schemeClr val="tx2"/>
                </a:solidFill>
              </a:rPr>
              <a:t>Students applying plaster </a:t>
            </a:r>
          </a:p>
          <a:p>
            <a:pPr algn="ctr"/>
            <a:r>
              <a:rPr lang="en-CA" dirty="0" smtClean="0">
                <a:solidFill>
                  <a:schemeClr val="tx2"/>
                </a:solidFill>
              </a:rPr>
              <a:t>to their partners face</a:t>
            </a:r>
            <a:endParaRPr lang="en-CA" dirty="0">
              <a:solidFill>
                <a:schemeClr val="tx2"/>
              </a:solidFill>
            </a:endParaRPr>
          </a:p>
        </p:txBody>
      </p:sp>
      <p:sp>
        <p:nvSpPr>
          <p:cNvPr id="9" name="Down Arrow 8"/>
          <p:cNvSpPr/>
          <p:nvPr/>
        </p:nvSpPr>
        <p:spPr>
          <a:xfrm>
            <a:off x="7812360" y="1268760"/>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Down Arrow 9"/>
          <p:cNvSpPr/>
          <p:nvPr/>
        </p:nvSpPr>
        <p:spPr>
          <a:xfrm rot="10800000">
            <a:off x="4716016" y="3573016"/>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Illustrating </a:t>
            </a:r>
            <a:br>
              <a:rPr lang="en-CA" sz="3200" dirty="0" smtClean="0"/>
            </a:br>
            <a:r>
              <a:rPr lang="en-CA" sz="3200" dirty="0" smtClean="0"/>
              <a:t>personal praxis</a:t>
            </a:r>
            <a:endParaRPr lang="en-CA" sz="3200" dirty="0"/>
          </a:p>
        </p:txBody>
      </p:sp>
      <p:sp>
        <p:nvSpPr>
          <p:cNvPr id="4" name="Text Placeholder 3"/>
          <p:cNvSpPr>
            <a:spLocks noGrp="1"/>
          </p:cNvSpPr>
          <p:nvPr>
            <p:ph type="body" sz="half" idx="2"/>
          </p:nvPr>
        </p:nvSpPr>
        <p:spPr/>
        <p:txBody>
          <a:bodyPr>
            <a:noAutofit/>
          </a:bodyPr>
          <a:lstStyle/>
          <a:p>
            <a:pPr algn="ctr"/>
            <a:r>
              <a:rPr lang="en-CA" sz="1700" dirty="0" smtClean="0"/>
              <a:t>One student used       the analogy of dance, specifically through a variety of well worn dance shoes to illustrate her idea of praxis.  She discussed how she was awkward and out of step in the beginning but as she received more training, practice and support, she was better able to complete intricate steps and was eventually able to design her own choreography and teach others              how to dance</a:t>
            </a:r>
            <a:endParaRPr lang="en-CA" sz="1700" dirty="0"/>
          </a:p>
        </p:txBody>
      </p:sp>
      <p:pic>
        <p:nvPicPr>
          <p:cNvPr id="7" name="Picture Placeholder 6" descr="P1010014.JPG"/>
          <p:cNvPicPr>
            <a:picLocks noGrp="1" noChangeAspect="1"/>
          </p:cNvPicPr>
          <p:nvPr>
            <p:ph type="pic" idx="1"/>
          </p:nvPr>
        </p:nvPicPr>
        <p:blipFill>
          <a:blip r:embed="rId3" cstate="print"/>
          <a:srcRect t="1515" b="1515"/>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r>
            <a:br>
              <a:rPr lang="en-CA" dirty="0" smtClean="0"/>
            </a:br>
            <a:r>
              <a:rPr lang="en-CA" dirty="0" smtClean="0"/>
              <a:t/>
            </a:r>
            <a:br>
              <a:rPr lang="en-CA" dirty="0" smtClean="0"/>
            </a:br>
            <a:r>
              <a:rPr lang="en-CA" dirty="0" smtClean="0"/>
              <a:t>Bottle Assignment</a:t>
            </a:r>
            <a:endParaRPr lang="en-CA" dirty="0"/>
          </a:p>
        </p:txBody>
      </p:sp>
      <p:sp>
        <p:nvSpPr>
          <p:cNvPr id="4" name="Text Placeholder 3"/>
          <p:cNvSpPr>
            <a:spLocks noGrp="1"/>
          </p:cNvSpPr>
          <p:nvPr>
            <p:ph type="body" sz="half" idx="2"/>
          </p:nvPr>
        </p:nvSpPr>
        <p:spPr/>
        <p:txBody>
          <a:bodyPr>
            <a:noAutofit/>
          </a:bodyPr>
          <a:lstStyle/>
          <a:p>
            <a:pPr algn="ctr"/>
            <a:r>
              <a:rPr lang="en-CA" sz="1800" dirty="0" smtClean="0"/>
              <a:t>In a 3</a:t>
            </a:r>
            <a:r>
              <a:rPr lang="en-CA" sz="1800" baseline="30000" dirty="0" smtClean="0"/>
              <a:t>rd</a:t>
            </a:r>
            <a:r>
              <a:rPr lang="en-CA" sz="1800" dirty="0" smtClean="0"/>
              <a:t> year course on theoretical frameworks and practice methods, students select a bottle of their choice  and create an image of themselves onto the bottle.  They are then required to take an electronic photo of their bottle against a backdrop that they create to illustrate their interpretation and personal experience of the course content</a:t>
            </a:r>
            <a:endParaRPr lang="en-CA" sz="1800" dirty="0"/>
          </a:p>
        </p:txBody>
      </p:sp>
      <p:pic>
        <p:nvPicPr>
          <p:cNvPr id="20" name="Picture 19" descr="Cropped 1.JPG"/>
          <p:cNvPicPr>
            <a:picLocks noChangeAspect="1"/>
          </p:cNvPicPr>
          <p:nvPr/>
        </p:nvPicPr>
        <p:blipFill>
          <a:blip r:embed="rId2" cstate="print"/>
          <a:stretch>
            <a:fillRect/>
          </a:stretch>
        </p:blipFill>
        <p:spPr>
          <a:xfrm rot="615129">
            <a:off x="6444208" y="620688"/>
            <a:ext cx="2520280" cy="2376264"/>
          </a:xfrm>
          <a:prstGeom prst="rect">
            <a:avLst/>
          </a:prstGeom>
        </p:spPr>
      </p:pic>
      <p:pic>
        <p:nvPicPr>
          <p:cNvPr id="21" name="Picture 20" descr="pretty.JPG"/>
          <p:cNvPicPr>
            <a:picLocks noChangeAspect="1"/>
          </p:cNvPicPr>
          <p:nvPr/>
        </p:nvPicPr>
        <p:blipFill>
          <a:blip r:embed="rId3" cstate="print"/>
          <a:stretch>
            <a:fillRect/>
          </a:stretch>
        </p:blipFill>
        <p:spPr>
          <a:xfrm rot="20458732">
            <a:off x="6124548" y="2893316"/>
            <a:ext cx="2420888" cy="2420888"/>
          </a:xfrm>
          <a:prstGeom prst="rect">
            <a:avLst/>
          </a:prstGeom>
        </p:spPr>
      </p:pic>
      <p:pic>
        <p:nvPicPr>
          <p:cNvPr id="23" name="Picture Placeholder 22" descr="paradigm.JPG"/>
          <p:cNvPicPr>
            <a:picLocks noGrp="1" noChangeAspect="1"/>
          </p:cNvPicPr>
          <p:nvPr>
            <p:ph type="pic" idx="1"/>
          </p:nvPr>
        </p:nvPicPr>
        <p:blipFill>
          <a:blip r:embed="rId4" cstate="print"/>
          <a:srcRect t="22727" b="22727"/>
          <a:stretch>
            <a:fillRect/>
          </a:stretch>
        </p:blipFill>
        <p:spPr>
          <a:xfrm rot="20921515">
            <a:off x="3000375" y="609600"/>
            <a:ext cx="3579642" cy="2603376"/>
          </a:xfrm>
        </p:spPr>
      </p:pic>
      <p:pic>
        <p:nvPicPr>
          <p:cNvPr id="24" name="Picture 23" descr="2.JPG"/>
          <p:cNvPicPr>
            <a:picLocks noChangeAspect="1"/>
          </p:cNvPicPr>
          <p:nvPr/>
        </p:nvPicPr>
        <p:blipFill>
          <a:blip r:embed="rId5" cstate="print"/>
          <a:stretch>
            <a:fillRect/>
          </a:stretch>
        </p:blipFill>
        <p:spPr>
          <a:xfrm rot="753790">
            <a:off x="3371047" y="3143599"/>
            <a:ext cx="2280207" cy="245043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based research project  </a:t>
            </a:r>
            <a:br>
              <a:rPr lang="en-CA" dirty="0" smtClean="0"/>
            </a:br>
            <a:r>
              <a:rPr lang="en-CA" dirty="0" smtClean="0"/>
              <a:t>4</a:t>
            </a:r>
            <a:r>
              <a:rPr lang="en-CA" baseline="30000" dirty="0" smtClean="0"/>
              <a:t>th</a:t>
            </a:r>
            <a:r>
              <a:rPr lang="en-CA" dirty="0" smtClean="0"/>
              <a:t> year</a:t>
            </a:r>
            <a:endParaRPr lang="en-CA" dirty="0"/>
          </a:p>
        </p:txBody>
      </p:sp>
      <p:pic>
        <p:nvPicPr>
          <p:cNvPr id="5" name="Picture Placeholder 4" descr="P1010018.JPG"/>
          <p:cNvPicPr>
            <a:picLocks noGrp="1" noChangeAspect="1"/>
          </p:cNvPicPr>
          <p:nvPr>
            <p:ph type="pic" idx="1"/>
          </p:nvPr>
        </p:nvPicPr>
        <p:blipFill>
          <a:blip r:embed="rId2" cstate="print"/>
          <a:srcRect t="1515" b="1515"/>
          <a:stretch>
            <a:fillRect/>
          </a:stretch>
        </p:blipFill>
        <p:spPr/>
      </p:pic>
      <p:sp>
        <p:nvSpPr>
          <p:cNvPr id="4" name="Text Placeholder 3"/>
          <p:cNvSpPr>
            <a:spLocks noGrp="1"/>
          </p:cNvSpPr>
          <p:nvPr>
            <p:ph type="body" sz="half" idx="2"/>
          </p:nvPr>
        </p:nvSpPr>
        <p:spPr/>
        <p:txBody>
          <a:bodyPr/>
          <a:lstStyle/>
          <a:p>
            <a:r>
              <a:rPr lang="en-CA" dirty="0" smtClean="0"/>
              <a:t>Students learn:</a:t>
            </a:r>
          </a:p>
          <a:p>
            <a:r>
              <a:rPr lang="en-CA" dirty="0" smtClean="0"/>
              <a:t>How to read</a:t>
            </a:r>
          </a:p>
          <a:p>
            <a:r>
              <a:rPr lang="en-CA" dirty="0" smtClean="0"/>
              <a:t>How to critique</a:t>
            </a:r>
          </a:p>
          <a:p>
            <a:r>
              <a:rPr lang="en-CA" dirty="0" smtClean="0"/>
              <a:t>How to use</a:t>
            </a:r>
          </a:p>
          <a:p>
            <a:r>
              <a:rPr lang="en-CA" dirty="0" smtClean="0"/>
              <a:t>How to do research</a:t>
            </a:r>
          </a:p>
          <a:p>
            <a:endParaRPr lang="en-CA" dirty="0" smtClean="0"/>
          </a:p>
          <a:p>
            <a:r>
              <a:rPr lang="en-CA" dirty="0" smtClean="0"/>
              <a:t>The showcase promotes:</a:t>
            </a:r>
          </a:p>
          <a:p>
            <a:r>
              <a:rPr lang="en-CA" dirty="0" smtClean="0"/>
              <a:t>Curiosity</a:t>
            </a:r>
          </a:p>
          <a:p>
            <a:r>
              <a:rPr lang="en-CA" dirty="0" smtClean="0"/>
              <a:t>Confidence</a:t>
            </a:r>
          </a:p>
          <a:p>
            <a:r>
              <a:rPr lang="en-CA" dirty="0" smtClean="0"/>
              <a:t>Critical thinking</a:t>
            </a:r>
          </a:p>
          <a:p>
            <a:r>
              <a:rPr lang="en-CA" dirty="0" smtClean="0"/>
              <a:t>Creativity</a:t>
            </a:r>
          </a:p>
          <a:p>
            <a:endParaRPr lang="en-CA" dirty="0" smtClean="0"/>
          </a:p>
          <a:p>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Signing the peace wall in Belfast, Ireland</a:t>
            </a:r>
            <a:endParaRPr lang="en-CA" dirty="0"/>
          </a:p>
        </p:txBody>
      </p:sp>
      <p:pic>
        <p:nvPicPr>
          <p:cNvPr id="6" name="Picture Placeholder 5" descr="DSCF2294.JPG"/>
          <p:cNvPicPr>
            <a:picLocks noGrp="1" noChangeAspect="1"/>
          </p:cNvPicPr>
          <p:nvPr>
            <p:ph type="pic" idx="1"/>
          </p:nvPr>
        </p:nvPicPr>
        <p:blipFill>
          <a:blip r:embed="rId2" cstate="print"/>
          <a:srcRect t="1515" b="1515"/>
          <a:stretch>
            <a:fillRect/>
          </a:stretch>
        </p:blipFill>
        <p:spPr/>
      </p:pic>
      <p:sp>
        <p:nvSpPr>
          <p:cNvPr id="4" name="Text Placeholder 3"/>
          <p:cNvSpPr>
            <a:spLocks noGrp="1"/>
          </p:cNvSpPr>
          <p:nvPr>
            <p:ph type="body" sz="half" idx="2"/>
          </p:nvPr>
        </p:nvSpPr>
        <p:spPr/>
        <p:txBody>
          <a:bodyPr/>
          <a:lstStyle/>
          <a:p>
            <a:r>
              <a:rPr lang="en-CA" dirty="0" smtClean="0"/>
              <a:t>During a short term study abroad field course students:</a:t>
            </a:r>
          </a:p>
          <a:p>
            <a:r>
              <a:rPr lang="en-CA" dirty="0" smtClean="0"/>
              <a:t>Attend classes</a:t>
            </a:r>
          </a:p>
          <a:p>
            <a:r>
              <a:rPr lang="en-CA" dirty="0" smtClean="0"/>
              <a:t>Interact with Irish students</a:t>
            </a:r>
          </a:p>
          <a:p>
            <a:r>
              <a:rPr lang="en-CA" dirty="0" smtClean="0"/>
              <a:t>Visit CYC agencies</a:t>
            </a:r>
          </a:p>
          <a:p>
            <a:r>
              <a:rPr lang="en-CA" dirty="0" smtClean="0"/>
              <a:t>Learn about Irish history</a:t>
            </a:r>
          </a:p>
          <a:p>
            <a:r>
              <a:rPr lang="en-CA" dirty="0" smtClean="0"/>
              <a:t>Experience cultural tours</a:t>
            </a:r>
          </a:p>
          <a:p>
            <a:r>
              <a:rPr lang="en-CA" dirty="0" smtClean="0"/>
              <a:t>Journal about their trip</a:t>
            </a:r>
          </a:p>
          <a:p>
            <a:r>
              <a:rPr lang="en-CA" dirty="0" smtClean="0"/>
              <a:t>Complete presentations in Ireland and in Canada</a:t>
            </a:r>
          </a:p>
          <a:p>
            <a:endParaRPr lang="en-C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of activity-based assessment</a:t>
            </a:r>
            <a:endParaRPr lang="en-CA" dirty="0"/>
          </a:p>
        </p:txBody>
      </p:sp>
      <p:graphicFrame>
        <p:nvGraphicFramePr>
          <p:cNvPr id="4" name="Table 3"/>
          <p:cNvGraphicFramePr>
            <a:graphicFrameLocks noGrp="1"/>
          </p:cNvGraphicFramePr>
          <p:nvPr/>
        </p:nvGraphicFramePr>
        <p:xfrm>
          <a:off x="971600" y="1556792"/>
          <a:ext cx="7488832" cy="4608512"/>
        </p:xfrm>
        <a:graphic>
          <a:graphicData uri="http://schemas.openxmlformats.org/drawingml/2006/table">
            <a:tbl>
              <a:tblPr firstRow="1" bandRow="1">
                <a:tableStyleId>{5C22544A-7EE6-4342-B048-85BDC9FD1C3A}</a:tableStyleId>
              </a:tblPr>
              <a:tblGrid>
                <a:gridCol w="3024336"/>
                <a:gridCol w="4464496"/>
              </a:tblGrid>
              <a:tr h="269857">
                <a:tc>
                  <a:txBody>
                    <a:bodyPr/>
                    <a:lstStyle/>
                    <a:p>
                      <a:r>
                        <a:rPr lang="en-CA" dirty="0" smtClean="0"/>
                        <a:t>Assessment </a:t>
                      </a:r>
                      <a:endParaRPr lang="en-CA" dirty="0"/>
                    </a:p>
                  </a:txBody>
                  <a:tcPr/>
                </a:tc>
                <a:tc>
                  <a:txBody>
                    <a:bodyPr/>
                    <a:lstStyle/>
                    <a:p>
                      <a:r>
                        <a:rPr lang="en-CA" dirty="0" smtClean="0"/>
                        <a:t>Benefits</a:t>
                      </a:r>
                      <a:endParaRPr lang="en-CA" dirty="0"/>
                    </a:p>
                  </a:txBody>
                  <a:tcPr/>
                </a:tc>
              </a:tr>
              <a:tr h="269857">
                <a:tc>
                  <a:txBody>
                    <a:bodyPr/>
                    <a:lstStyle/>
                    <a:p>
                      <a:r>
                        <a:rPr lang="en-CA" dirty="0" smtClean="0"/>
                        <a:t>Portfolio </a:t>
                      </a:r>
                      <a:endParaRPr lang="en-CA" dirty="0"/>
                    </a:p>
                  </a:txBody>
                  <a:tcPr/>
                </a:tc>
                <a:tc>
                  <a:txBody>
                    <a:bodyPr/>
                    <a:lstStyle/>
                    <a:p>
                      <a:r>
                        <a:rPr lang="en-CA" dirty="0" smtClean="0"/>
                        <a:t>Creative</a:t>
                      </a:r>
                      <a:r>
                        <a:rPr lang="en-CA" baseline="0" dirty="0" smtClean="0"/>
                        <a:t>; reflective; collection of student work</a:t>
                      </a:r>
                      <a:endParaRPr lang="en-CA" dirty="0"/>
                    </a:p>
                  </a:txBody>
                  <a:tcPr/>
                </a:tc>
              </a:tr>
              <a:tr h="269857">
                <a:tc>
                  <a:txBody>
                    <a:bodyPr/>
                    <a:lstStyle/>
                    <a:p>
                      <a:r>
                        <a:rPr lang="en-CA" dirty="0" smtClean="0"/>
                        <a:t>Case</a:t>
                      </a:r>
                      <a:r>
                        <a:rPr lang="en-CA" baseline="0" dirty="0" smtClean="0"/>
                        <a:t> Studies</a:t>
                      </a:r>
                      <a:endParaRPr lang="en-CA" dirty="0"/>
                    </a:p>
                  </a:txBody>
                  <a:tcPr/>
                </a:tc>
                <a:tc>
                  <a:txBody>
                    <a:bodyPr/>
                    <a:lstStyle/>
                    <a:p>
                      <a:r>
                        <a:rPr lang="en-CA" dirty="0" smtClean="0"/>
                        <a:t>Simulates real life scenarios; critical</a:t>
                      </a:r>
                      <a:r>
                        <a:rPr lang="en-CA" baseline="0" dirty="0" smtClean="0"/>
                        <a:t> thinking; reflection</a:t>
                      </a:r>
                      <a:endParaRPr lang="en-CA" dirty="0"/>
                    </a:p>
                  </a:txBody>
                  <a:tcPr/>
                </a:tc>
              </a:tr>
              <a:tr h="269857">
                <a:tc>
                  <a:txBody>
                    <a:bodyPr/>
                    <a:lstStyle/>
                    <a:p>
                      <a:r>
                        <a:rPr lang="en-CA" dirty="0" smtClean="0"/>
                        <a:t>Group Work</a:t>
                      </a:r>
                      <a:endParaRPr lang="en-CA" dirty="0"/>
                    </a:p>
                  </a:txBody>
                  <a:tcPr/>
                </a:tc>
                <a:tc>
                  <a:txBody>
                    <a:bodyPr/>
                    <a:lstStyle/>
                    <a:p>
                      <a:r>
                        <a:rPr lang="en-CA" dirty="0" smtClean="0"/>
                        <a:t>Collaboration;</a:t>
                      </a:r>
                      <a:r>
                        <a:rPr lang="en-CA" baseline="0" dirty="0" smtClean="0"/>
                        <a:t> divergent thinking; presentations</a:t>
                      </a:r>
                      <a:endParaRPr lang="en-CA" dirty="0"/>
                    </a:p>
                  </a:txBody>
                  <a:tcPr/>
                </a:tc>
              </a:tr>
              <a:tr h="269857">
                <a:tc>
                  <a:txBody>
                    <a:bodyPr/>
                    <a:lstStyle/>
                    <a:p>
                      <a:r>
                        <a:rPr lang="en-CA" dirty="0" smtClean="0"/>
                        <a:t>Projects (such as masks)</a:t>
                      </a:r>
                      <a:endParaRPr lang="en-CA" dirty="0"/>
                    </a:p>
                  </a:txBody>
                  <a:tcPr/>
                </a:tc>
                <a:tc>
                  <a:txBody>
                    <a:bodyPr/>
                    <a:lstStyle/>
                    <a:p>
                      <a:r>
                        <a:rPr lang="en-CA" dirty="0" smtClean="0"/>
                        <a:t>Personal;</a:t>
                      </a:r>
                      <a:r>
                        <a:rPr lang="en-CA" baseline="0" dirty="0" smtClean="0"/>
                        <a:t> meaningful; creativity; practical application</a:t>
                      </a:r>
                      <a:endParaRPr lang="en-CA" dirty="0"/>
                    </a:p>
                  </a:txBody>
                  <a:tcPr/>
                </a:tc>
              </a:tr>
              <a:tr h="269857">
                <a:tc>
                  <a:txBody>
                    <a:bodyPr/>
                    <a:lstStyle/>
                    <a:p>
                      <a:r>
                        <a:rPr lang="en-CA" dirty="0" smtClean="0"/>
                        <a:t>Research</a:t>
                      </a:r>
                      <a:endParaRPr lang="en-CA" dirty="0"/>
                    </a:p>
                  </a:txBody>
                  <a:tcPr/>
                </a:tc>
                <a:tc>
                  <a:txBody>
                    <a:bodyPr/>
                    <a:lstStyle/>
                    <a:p>
                      <a:r>
                        <a:rPr lang="en-CA" dirty="0" smtClean="0"/>
                        <a:t>Investigation;</a:t>
                      </a:r>
                      <a:r>
                        <a:rPr lang="en-CA" baseline="0" dirty="0" smtClean="0"/>
                        <a:t> engage with methodologies</a:t>
                      </a:r>
                      <a:endParaRPr lang="en-CA" dirty="0"/>
                    </a:p>
                  </a:txBody>
                  <a:tcPr/>
                </a:tc>
              </a:tr>
              <a:tr h="269857">
                <a:tc>
                  <a:txBody>
                    <a:bodyPr/>
                    <a:lstStyle/>
                    <a:p>
                      <a:r>
                        <a:rPr lang="en-CA" dirty="0" smtClean="0"/>
                        <a:t>Showcases</a:t>
                      </a:r>
                      <a:endParaRPr lang="en-CA" dirty="0"/>
                    </a:p>
                  </a:txBody>
                  <a:tcPr/>
                </a:tc>
                <a:tc>
                  <a:txBody>
                    <a:bodyPr/>
                    <a:lstStyle/>
                    <a:p>
                      <a:r>
                        <a:rPr lang="en-CA" dirty="0" smtClean="0"/>
                        <a:t>Confidence; dissemination</a:t>
                      </a:r>
                      <a:r>
                        <a:rPr lang="en-CA" baseline="0" dirty="0" smtClean="0"/>
                        <a:t> of work; engaging</a:t>
                      </a:r>
                      <a:endParaRPr lang="en-CA" dirty="0"/>
                    </a:p>
                  </a:txBody>
                  <a:tcPr/>
                </a:tc>
              </a:tr>
              <a:tr h="676592">
                <a:tc>
                  <a:txBody>
                    <a:bodyPr/>
                    <a:lstStyle/>
                    <a:p>
                      <a:r>
                        <a:rPr lang="en-CA" dirty="0" smtClean="0"/>
                        <a:t>Discussion boards</a:t>
                      </a:r>
                      <a:endParaRPr lang="en-CA" dirty="0"/>
                    </a:p>
                  </a:txBody>
                  <a:tcPr/>
                </a:tc>
                <a:tc>
                  <a:txBody>
                    <a:bodyPr/>
                    <a:lstStyle/>
                    <a:p>
                      <a:r>
                        <a:rPr lang="en-CA" dirty="0" smtClean="0"/>
                        <a:t>Engaging,</a:t>
                      </a:r>
                      <a:r>
                        <a:rPr lang="en-CA" baseline="0" dirty="0" smtClean="0"/>
                        <a:t> especially for quieter students; allows for more depth to discussions</a:t>
                      </a:r>
                      <a:endParaRPr lang="en-CA"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81000" y="1268760"/>
            <a:ext cx="2362200" cy="4857403"/>
          </a:xfrm>
        </p:spPr>
        <p:txBody>
          <a:bodyPr>
            <a:normAutofit/>
          </a:bodyPr>
          <a:lstStyle/>
          <a:p>
            <a:r>
              <a:rPr lang="en-CA" sz="3000" dirty="0" smtClean="0"/>
              <a:t>“Tell me and I forget. Show me and I remember. Involve me and I understand.</a:t>
            </a:r>
          </a:p>
          <a:p>
            <a:pPr algn="r"/>
            <a:r>
              <a:rPr lang="en-CA" dirty="0" smtClean="0"/>
              <a:t>~ Chinese Proverb</a:t>
            </a:r>
          </a:p>
        </p:txBody>
      </p:sp>
      <p:sp>
        <p:nvSpPr>
          <p:cNvPr id="3" name="Content Placeholder 2"/>
          <p:cNvSpPr>
            <a:spLocks noGrp="1"/>
          </p:cNvSpPr>
          <p:nvPr>
            <p:ph sz="quarter" idx="1"/>
          </p:nvPr>
        </p:nvSpPr>
        <p:spPr/>
        <p:txBody>
          <a:bodyPr>
            <a:normAutofit fontScale="85000" lnSpcReduction="20000"/>
          </a:bodyPr>
          <a:lstStyle/>
          <a:p>
            <a:pPr>
              <a:buNone/>
            </a:pPr>
            <a:r>
              <a:rPr lang="en-CA" sz="4700" dirty="0" smtClean="0">
                <a:solidFill>
                  <a:schemeClr val="accent1"/>
                </a:solidFill>
              </a:rPr>
              <a:t>Why do it?</a:t>
            </a:r>
          </a:p>
          <a:p>
            <a:endParaRPr lang="en-CA" dirty="0" smtClean="0"/>
          </a:p>
          <a:p>
            <a:r>
              <a:rPr lang="en-CA" dirty="0" smtClean="0"/>
              <a:t>The benefits are endless for instructors and students: engagement; relationship; challenge; diversity; memories; creativity; fun; learning</a:t>
            </a:r>
          </a:p>
          <a:p>
            <a:r>
              <a:rPr lang="en-CA" dirty="0" smtClean="0"/>
              <a:t>Moves focus from teaching to learning</a:t>
            </a:r>
          </a:p>
          <a:p>
            <a:r>
              <a:rPr lang="en-CA" dirty="0" smtClean="0"/>
              <a:t>Assesses not only content but also application, integration and reflection</a:t>
            </a:r>
          </a:p>
          <a:p>
            <a:r>
              <a:rPr lang="en-CA" dirty="0" smtClean="0"/>
              <a:t>Examples of activity are always talked about with humour and pride at graduation and other significant events</a:t>
            </a:r>
          </a:p>
          <a:p>
            <a:pPr>
              <a:buNone/>
            </a:pPr>
            <a:endParaRPr lang="en-CA" dirty="0" smtClean="0"/>
          </a:p>
          <a:p>
            <a:pPr>
              <a:buNone/>
            </a:pPr>
            <a:endParaRPr lang="en-CA" dirty="0" smtClean="0"/>
          </a:p>
          <a:p>
            <a:pPr algn="ctr">
              <a:buNone/>
            </a:pPr>
            <a:r>
              <a:rPr lang="en-CA" dirty="0" smtClean="0"/>
              <a:t>Thank-you!!!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332656"/>
            <a:ext cx="8534400" cy="648072"/>
          </a:xfrm>
        </p:spPr>
        <p:txBody>
          <a:bodyPr>
            <a:noAutofit/>
          </a:bodyPr>
          <a:lstStyle/>
          <a:p>
            <a:r>
              <a:rPr lang="en-CA" sz="3200" dirty="0" smtClean="0"/>
              <a:t>During my brief presentation I will</a:t>
            </a:r>
            <a:endParaRPr lang="en-CA" sz="3200" dirty="0"/>
          </a:p>
        </p:txBody>
      </p:sp>
      <p:sp>
        <p:nvSpPr>
          <p:cNvPr id="5" name="Content Placeholder 4"/>
          <p:cNvSpPr>
            <a:spLocks noGrp="1"/>
          </p:cNvSpPr>
          <p:nvPr>
            <p:ph sz="quarter" idx="1"/>
          </p:nvPr>
        </p:nvSpPr>
        <p:spPr/>
        <p:txBody>
          <a:bodyPr/>
          <a:lstStyle/>
          <a:p>
            <a:pPr>
              <a:buNone/>
            </a:pPr>
            <a:endParaRPr lang="en-CA" dirty="0" smtClean="0"/>
          </a:p>
          <a:p>
            <a:pPr>
              <a:buFont typeface="Wingdings" pitchFamily="2" charset="2"/>
              <a:buChar char="Ø"/>
            </a:pPr>
            <a:r>
              <a:rPr lang="en-CA" dirty="0" smtClean="0"/>
              <a:t>Provide a brief overview of some of the central tenets of activity-based education</a:t>
            </a:r>
          </a:p>
          <a:p>
            <a:pPr>
              <a:buNone/>
            </a:pPr>
            <a:endParaRPr lang="en-CA" dirty="0" smtClean="0"/>
          </a:p>
          <a:p>
            <a:pPr>
              <a:buFont typeface="Wingdings" pitchFamily="2" charset="2"/>
              <a:buChar char="Ø"/>
            </a:pPr>
            <a:r>
              <a:rPr lang="en-CA" dirty="0" smtClean="0"/>
              <a:t>Illustrate how activity-based education is practiced in Child and Youth Care (CYC) education</a:t>
            </a:r>
          </a:p>
          <a:p>
            <a:pPr>
              <a:buNone/>
            </a:pPr>
            <a:endParaRPr lang="en-CA" dirty="0" smtClean="0"/>
          </a:p>
          <a:p>
            <a:pPr>
              <a:buFont typeface="Wingdings" pitchFamily="2" charset="2"/>
              <a:buChar char="Ø"/>
            </a:pPr>
            <a:r>
              <a:rPr lang="en-CA" dirty="0" smtClean="0"/>
              <a:t>Showcase activity-based education pedagogy in the student learning assessment process</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My early love affair with activity</a:t>
            </a:r>
            <a:endParaRPr lang="en-CA" dirty="0"/>
          </a:p>
        </p:txBody>
      </p:sp>
      <p:pic>
        <p:nvPicPr>
          <p:cNvPr id="11" name="Content Placeholder 10" descr="053.JPG"/>
          <p:cNvPicPr>
            <a:picLocks noGrp="1" noChangeAspect="1"/>
          </p:cNvPicPr>
          <p:nvPr>
            <p:ph sz="half" idx="1"/>
          </p:nvPr>
        </p:nvPicPr>
        <p:blipFill>
          <a:blip r:embed="rId2" cstate="print"/>
          <a:stretch>
            <a:fillRect/>
          </a:stretch>
        </p:blipFill>
        <p:spPr>
          <a:xfrm>
            <a:off x="323528" y="2420888"/>
            <a:ext cx="4038600" cy="2685239"/>
          </a:xfrm>
        </p:spPr>
      </p:pic>
      <p:sp>
        <p:nvSpPr>
          <p:cNvPr id="10" name="Content Placeholder 9"/>
          <p:cNvSpPr>
            <a:spLocks noGrp="1"/>
          </p:cNvSpPr>
          <p:nvPr>
            <p:ph sz="half" idx="2"/>
          </p:nvPr>
        </p:nvSpPr>
        <p:spPr/>
        <p:txBody>
          <a:bodyPr>
            <a:normAutofit lnSpcReduction="10000"/>
          </a:bodyPr>
          <a:lstStyle/>
          <a:p>
            <a:endParaRPr lang="en-CA" dirty="0" smtClean="0"/>
          </a:p>
          <a:p>
            <a:r>
              <a:rPr lang="en-CA" dirty="0" smtClean="0"/>
              <a:t>Girl Guides of Canada</a:t>
            </a:r>
          </a:p>
          <a:p>
            <a:r>
              <a:rPr lang="en-CA" dirty="0" smtClean="0"/>
              <a:t>Music</a:t>
            </a:r>
          </a:p>
          <a:p>
            <a:r>
              <a:rPr lang="en-CA" dirty="0" smtClean="0"/>
              <a:t>Sports</a:t>
            </a:r>
          </a:p>
          <a:p>
            <a:r>
              <a:rPr lang="en-CA" dirty="0" smtClean="0"/>
              <a:t>Student Leadership</a:t>
            </a:r>
          </a:p>
          <a:p>
            <a:r>
              <a:rPr lang="en-CA" dirty="0" smtClean="0"/>
              <a:t>Travel</a:t>
            </a:r>
          </a:p>
          <a:p>
            <a:r>
              <a:rPr lang="en-CA" dirty="0" smtClean="0"/>
              <a:t>Success through non-traditional classrooms</a:t>
            </a:r>
          </a:p>
          <a:p>
            <a:r>
              <a:rPr lang="en-CA" dirty="0" smtClean="0"/>
              <a:t>Camping</a:t>
            </a:r>
          </a:p>
          <a:p>
            <a:r>
              <a:rPr lang="en-CA" dirty="0" smtClean="0"/>
              <a:t>Relationships with family and friends</a:t>
            </a:r>
          </a:p>
          <a:p>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not just an ice-cream </a:t>
            </a:r>
            <a:endParaRPr lang="en-CA" dirty="0"/>
          </a:p>
        </p:txBody>
      </p:sp>
      <p:sp>
        <p:nvSpPr>
          <p:cNvPr id="3" name="Content Placeholder 2"/>
          <p:cNvSpPr>
            <a:spLocks noGrp="1"/>
          </p:cNvSpPr>
          <p:nvPr>
            <p:ph sz="half" idx="1"/>
          </p:nvPr>
        </p:nvSpPr>
        <p:spPr/>
        <p:txBody>
          <a:bodyPr/>
          <a:lstStyle/>
          <a:p>
            <a:r>
              <a:rPr lang="en-CA" dirty="0" smtClean="0"/>
              <a:t>Activity is an essential intervention strategy in CYC because it promotes: </a:t>
            </a:r>
          </a:p>
          <a:p>
            <a:pPr marL="731520" lvl="1" indent="-457200">
              <a:buFont typeface="+mj-lt"/>
              <a:buAutoNum type="arabicPeriod"/>
            </a:pPr>
            <a:r>
              <a:rPr lang="en-CA" dirty="0" smtClean="0"/>
              <a:t>Relationship building</a:t>
            </a:r>
          </a:p>
          <a:p>
            <a:pPr marL="731520" lvl="1" indent="-457200">
              <a:buFont typeface="+mj-lt"/>
              <a:buAutoNum type="arabicPeriod"/>
            </a:pPr>
            <a:r>
              <a:rPr lang="en-CA" dirty="0" smtClean="0"/>
              <a:t>Trust</a:t>
            </a:r>
          </a:p>
          <a:p>
            <a:pPr marL="731520" lvl="1" indent="-457200">
              <a:buFont typeface="+mj-lt"/>
              <a:buAutoNum type="arabicPeriod"/>
            </a:pPr>
            <a:r>
              <a:rPr lang="en-CA" dirty="0" smtClean="0"/>
              <a:t>Autonomy</a:t>
            </a:r>
          </a:p>
          <a:p>
            <a:pPr marL="731520" lvl="1" indent="-457200">
              <a:buFont typeface="+mj-lt"/>
              <a:buAutoNum type="arabicPeriod"/>
            </a:pPr>
            <a:r>
              <a:rPr lang="en-CA" dirty="0" smtClean="0"/>
              <a:t>Communication</a:t>
            </a:r>
          </a:p>
          <a:p>
            <a:pPr marL="731520" lvl="1" indent="-457200">
              <a:buFont typeface="+mj-lt"/>
              <a:buAutoNum type="arabicPeriod"/>
            </a:pPr>
            <a:r>
              <a:rPr lang="en-CA" dirty="0" smtClean="0"/>
              <a:t>Self-efficacy</a:t>
            </a:r>
          </a:p>
          <a:p>
            <a:pPr marL="731520" lvl="1" indent="-457200">
              <a:buFont typeface="+mj-lt"/>
              <a:buAutoNum type="arabicPeriod"/>
            </a:pPr>
            <a:r>
              <a:rPr lang="en-CA" dirty="0" smtClean="0"/>
              <a:t>Confidence</a:t>
            </a:r>
          </a:p>
          <a:p>
            <a:pPr marL="731520" lvl="1" indent="-457200">
              <a:buFont typeface="+mj-lt"/>
              <a:buAutoNum type="arabicPeriod"/>
            </a:pPr>
            <a:r>
              <a:rPr lang="en-CA" dirty="0" smtClean="0"/>
              <a:t>Social skills </a:t>
            </a:r>
          </a:p>
          <a:p>
            <a:pPr marL="731520" lvl="1" indent="-457200">
              <a:buFont typeface="+mj-lt"/>
              <a:buAutoNum type="arabicPeriod"/>
            </a:pPr>
            <a:r>
              <a:rPr lang="en-CA" dirty="0" smtClean="0"/>
              <a:t>Self control</a:t>
            </a:r>
          </a:p>
          <a:p>
            <a:pPr marL="731520" lvl="1" indent="-457200">
              <a:buFont typeface="+mj-lt"/>
              <a:buAutoNum type="arabicPeriod"/>
            </a:pPr>
            <a:endParaRPr lang="en-CA" dirty="0" smtClean="0"/>
          </a:p>
        </p:txBody>
      </p:sp>
      <p:pic>
        <p:nvPicPr>
          <p:cNvPr id="1026" name="Picture 2" descr="C:\Users\Jenny\AppData\Local\Microsoft\Windows\Temporary Internet Files\Content.IE5\2PECSX5L\MC900013329[1].wmf"/>
          <p:cNvPicPr>
            <a:picLocks noChangeAspect="1" noChangeArrowheads="1"/>
          </p:cNvPicPr>
          <p:nvPr/>
        </p:nvPicPr>
        <p:blipFill>
          <a:blip r:embed="rId2" cstate="print"/>
          <a:srcRect/>
          <a:stretch>
            <a:fillRect/>
          </a:stretch>
        </p:blipFill>
        <p:spPr bwMode="auto">
          <a:xfrm rot="1667105">
            <a:off x="7224557" y="116547"/>
            <a:ext cx="763522" cy="1065309"/>
          </a:xfrm>
          <a:prstGeom prst="rect">
            <a:avLst/>
          </a:prstGeom>
          <a:noFill/>
        </p:spPr>
      </p:pic>
      <p:pic>
        <p:nvPicPr>
          <p:cNvPr id="7" name="Picture 2" descr="C:\Users\Jenny\AppData\Local\Microsoft\Windows\Temporary Internet Files\Content.IE5\2PECSX5L\MC900013329[1].wmf"/>
          <p:cNvPicPr>
            <a:picLocks noChangeAspect="1" noChangeArrowheads="1"/>
          </p:cNvPicPr>
          <p:nvPr/>
        </p:nvPicPr>
        <p:blipFill>
          <a:blip r:embed="rId2" cstate="print"/>
          <a:srcRect/>
          <a:stretch>
            <a:fillRect/>
          </a:stretch>
        </p:blipFill>
        <p:spPr bwMode="auto">
          <a:xfrm rot="19284530">
            <a:off x="1148469" y="121803"/>
            <a:ext cx="763522" cy="1065309"/>
          </a:xfrm>
          <a:prstGeom prst="rect">
            <a:avLst/>
          </a:prstGeom>
          <a:noFill/>
        </p:spPr>
      </p:pic>
      <p:pic>
        <p:nvPicPr>
          <p:cNvPr id="12" name="Content Placeholder 11" descr="Back on the road again.....JPG"/>
          <p:cNvPicPr>
            <a:picLocks noGrp="1" noChangeAspect="1"/>
          </p:cNvPicPr>
          <p:nvPr>
            <p:ph sz="half" idx="2"/>
          </p:nvPr>
        </p:nvPicPr>
        <p:blipFill>
          <a:blip r:embed="rId3" cstate="print"/>
          <a:stretch>
            <a:fillRect/>
          </a:stretch>
        </p:blipFill>
        <p:spPr>
          <a:xfrm rot="1264742">
            <a:off x="5867160" y="3038635"/>
            <a:ext cx="2438400" cy="3251200"/>
          </a:xfrm>
        </p:spPr>
      </p:pic>
      <p:pic>
        <p:nvPicPr>
          <p:cNvPr id="14" name="Picture 13" descr="Whale watching from the dining room.JPG"/>
          <p:cNvPicPr>
            <a:picLocks noChangeAspect="1"/>
          </p:cNvPicPr>
          <p:nvPr/>
        </p:nvPicPr>
        <p:blipFill>
          <a:blip r:embed="rId4" cstate="print"/>
          <a:stretch>
            <a:fillRect/>
          </a:stretch>
        </p:blipFill>
        <p:spPr>
          <a:xfrm rot="20656817">
            <a:off x="4697504" y="1663586"/>
            <a:ext cx="3251200" cy="2438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What is activity-based education?</a:t>
            </a:r>
            <a:endParaRPr lang="en-CA" sz="4000" dirty="0"/>
          </a:p>
        </p:txBody>
      </p:sp>
      <p:sp>
        <p:nvSpPr>
          <p:cNvPr id="5" name="Content Placeholder 4"/>
          <p:cNvSpPr>
            <a:spLocks noGrp="1"/>
          </p:cNvSpPr>
          <p:nvPr>
            <p:ph sz="quarter" idx="1"/>
          </p:nvPr>
        </p:nvSpPr>
        <p:spPr/>
        <p:txBody>
          <a:bodyPr>
            <a:normAutofit/>
          </a:bodyPr>
          <a:lstStyle/>
          <a:p>
            <a:r>
              <a:rPr lang="en-CA" sz="3600" dirty="0" smtClean="0"/>
              <a:t>Student is more actively involved in the learning process </a:t>
            </a:r>
          </a:p>
          <a:p>
            <a:r>
              <a:rPr lang="en-CA" sz="3600" dirty="0" smtClean="0"/>
              <a:t>Emphasis is on the experiential </a:t>
            </a:r>
          </a:p>
          <a:p>
            <a:r>
              <a:rPr lang="en-CA" sz="3600" dirty="0" smtClean="0"/>
              <a:t>“Heads on” as well as “Hands on”</a:t>
            </a:r>
          </a:p>
          <a:p>
            <a:r>
              <a:rPr lang="en-CA" sz="3600" dirty="0" smtClean="0"/>
              <a:t>Congruent with relational  epistemology</a:t>
            </a:r>
          </a:p>
        </p:txBody>
      </p:sp>
      <p:graphicFrame>
        <p:nvGraphicFramePr>
          <p:cNvPr id="6" name="Diagram 5"/>
          <p:cNvGraphicFramePr/>
          <p:nvPr/>
        </p:nvGraphicFramePr>
        <p:xfrm>
          <a:off x="6444208" y="3933056"/>
          <a:ext cx="2232248"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Goals of activity-based education</a:t>
            </a:r>
            <a:endParaRPr lang="en-CA" dirty="0"/>
          </a:p>
        </p:txBody>
      </p:sp>
      <p:sp>
        <p:nvSpPr>
          <p:cNvPr id="8" name="Content Placeholder 7"/>
          <p:cNvSpPr>
            <a:spLocks noGrp="1"/>
          </p:cNvSpPr>
          <p:nvPr>
            <p:ph sz="quarter" idx="1"/>
          </p:nvPr>
        </p:nvSpPr>
        <p:spPr/>
        <p:txBody>
          <a:bodyPr>
            <a:normAutofit lnSpcReduction="10000"/>
          </a:bodyPr>
          <a:lstStyle/>
          <a:p>
            <a:endParaRPr lang="en-CA" dirty="0" smtClean="0"/>
          </a:p>
          <a:p>
            <a:r>
              <a:rPr lang="en-CA" dirty="0" smtClean="0"/>
              <a:t>Focus on student learning</a:t>
            </a:r>
          </a:p>
          <a:p>
            <a:r>
              <a:rPr lang="en-CA" dirty="0" smtClean="0"/>
              <a:t>Activity is personally significant or meaningful to the student</a:t>
            </a:r>
          </a:p>
          <a:p>
            <a:r>
              <a:rPr lang="en-CA" dirty="0" smtClean="0"/>
              <a:t>Creates a high level of personal engagement</a:t>
            </a:r>
          </a:p>
          <a:p>
            <a:r>
              <a:rPr lang="en-CA" dirty="0" smtClean="0"/>
              <a:t>Students are given opportunity to write about, discuss and/or reflect on the process </a:t>
            </a:r>
          </a:p>
          <a:p>
            <a:r>
              <a:rPr lang="en-CA" dirty="0" smtClean="0"/>
              <a:t>Encourages critical thinking, problem solving, communication and collaboration</a:t>
            </a:r>
          </a:p>
          <a:p>
            <a:r>
              <a:rPr lang="en-CA" dirty="0" smtClean="0"/>
              <a:t>Allows some degree of student voice and choice</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368426" y="2743200"/>
            <a:ext cx="6480174" cy="2413992"/>
          </a:xfrm>
        </p:spPr>
        <p:txBody>
          <a:bodyPr>
            <a:normAutofit/>
          </a:bodyPr>
          <a:lstStyle/>
          <a:p>
            <a:endParaRPr lang="en-CA" sz="2000" dirty="0" smtClean="0"/>
          </a:p>
          <a:p>
            <a:r>
              <a:rPr lang="en-CA" sz="2000" dirty="0" smtClean="0"/>
              <a:t>Used across all four years of the bachelor of                       child and youth care</a:t>
            </a:r>
          </a:p>
          <a:p>
            <a:endParaRPr lang="en-CA" sz="2000" dirty="0" smtClean="0"/>
          </a:p>
          <a:p>
            <a:r>
              <a:rPr lang="en-CA" sz="2000" dirty="0" smtClean="0"/>
              <a:t>Grant Macewan University</a:t>
            </a:r>
            <a:endParaRPr lang="en-CA" sz="2000" dirty="0"/>
          </a:p>
        </p:txBody>
      </p:sp>
      <p:sp>
        <p:nvSpPr>
          <p:cNvPr id="7" name="Title 6"/>
          <p:cNvSpPr>
            <a:spLocks noGrp="1"/>
          </p:cNvSpPr>
          <p:nvPr>
            <p:ph type="title"/>
          </p:nvPr>
        </p:nvSpPr>
        <p:spPr/>
        <p:txBody>
          <a:bodyPr/>
          <a:lstStyle/>
          <a:p>
            <a:r>
              <a:rPr lang="en-CA" dirty="0" smtClean="0"/>
              <a:t>Examples of </a:t>
            </a:r>
            <a:br>
              <a:rPr lang="en-CA" dirty="0" smtClean="0"/>
            </a:br>
            <a:r>
              <a:rPr lang="en-CA" dirty="0" smtClean="0"/>
              <a:t>Activity-Based Education</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Students and faculty engaged in activity at an annual student retreat</a:t>
            </a:r>
            <a:endParaRPr lang="en-CA" dirty="0"/>
          </a:p>
        </p:txBody>
      </p:sp>
      <p:pic>
        <p:nvPicPr>
          <p:cNvPr id="5" name="Picture Placeholder 4" descr="IMG_3207.jpg"/>
          <p:cNvPicPr>
            <a:picLocks noGrp="1" noChangeAspect="1"/>
          </p:cNvPicPr>
          <p:nvPr>
            <p:ph type="pic" idx="1"/>
          </p:nvPr>
        </p:nvPicPr>
        <p:blipFill>
          <a:blip r:embed="rId2" cstate="print"/>
          <a:srcRect t="1515" b="1515"/>
          <a:stretch>
            <a:fillRect/>
          </a:stretch>
        </p:blipFill>
        <p:spPr/>
      </p:pic>
      <p:sp>
        <p:nvSpPr>
          <p:cNvPr id="4" name="Text Placeholder 3"/>
          <p:cNvSpPr>
            <a:spLocks noGrp="1"/>
          </p:cNvSpPr>
          <p:nvPr>
            <p:ph type="body" sz="half" idx="2"/>
          </p:nvPr>
        </p:nvSpPr>
        <p:spPr>
          <a:xfrm>
            <a:off x="395536" y="1052736"/>
            <a:ext cx="2318792" cy="5257800"/>
          </a:xfrm>
        </p:spPr>
        <p:txBody>
          <a:bodyPr>
            <a:normAutofit/>
          </a:bodyPr>
          <a:lstStyle/>
          <a:p>
            <a:pPr marL="342900" indent="-342900" algn="ctr"/>
            <a:endParaRPr lang="en-CA" sz="1800" dirty="0" smtClean="0"/>
          </a:p>
          <a:p>
            <a:pPr marL="342900" indent="-342900" algn="ctr"/>
            <a:r>
              <a:rPr lang="en-CA" sz="1800" dirty="0" smtClean="0"/>
              <a:t>“The idea of spending two days and a night with a group of people I had never met was terrifying. I never imagined I would leave with 35 friendships – a handful of them who would turn out to be lifelong friends”</a:t>
            </a:r>
          </a:p>
          <a:p>
            <a:pPr marL="342900" indent="-342900" algn="r"/>
            <a:r>
              <a:rPr lang="en-CA" sz="1800" dirty="0" smtClean="0"/>
              <a:t>~ </a:t>
            </a:r>
            <a:r>
              <a:rPr lang="en-CA" dirty="0" smtClean="0"/>
              <a:t>first year student</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4941168"/>
            <a:ext cx="5867400" cy="1219200"/>
          </a:xfrm>
        </p:spPr>
        <p:txBody>
          <a:bodyPr/>
          <a:lstStyle/>
          <a:p>
            <a:r>
              <a:rPr lang="en-CA" sz="2000" dirty="0" smtClean="0"/>
              <a:t>Making my way through an underground tunnel during a challenge trail with my activity programming class</a:t>
            </a:r>
            <a:endParaRPr lang="en-CA" sz="2000" dirty="0"/>
          </a:p>
        </p:txBody>
      </p:sp>
      <p:pic>
        <p:nvPicPr>
          <p:cNvPr id="5" name="Picture Placeholder 4" descr="DSCF0551.jpg"/>
          <p:cNvPicPr>
            <a:picLocks noGrp="1" noChangeAspect="1"/>
          </p:cNvPicPr>
          <p:nvPr>
            <p:ph type="pic" idx="1"/>
          </p:nvPr>
        </p:nvPicPr>
        <p:blipFill>
          <a:blip r:embed="rId2" cstate="print"/>
          <a:srcRect t="1515" b="1515"/>
          <a:stretch>
            <a:fillRect/>
          </a:stretch>
        </p:blipFill>
        <p:spPr/>
      </p:pic>
      <p:sp>
        <p:nvSpPr>
          <p:cNvPr id="4" name="Text Placeholder 3"/>
          <p:cNvSpPr>
            <a:spLocks noGrp="1"/>
          </p:cNvSpPr>
          <p:nvPr>
            <p:ph type="body" sz="half" idx="2"/>
          </p:nvPr>
        </p:nvSpPr>
        <p:spPr/>
        <p:txBody>
          <a:bodyPr/>
          <a:lstStyle/>
          <a:p>
            <a:endParaRPr lang="en-CA" dirty="0" smtClean="0"/>
          </a:p>
          <a:p>
            <a:pPr algn="ctr"/>
            <a:r>
              <a:rPr lang="en-CA" dirty="0" smtClean="0"/>
              <a:t>“I was still not 100% comfortable with my classmates.  I jumped into the tunnel because I did not want to look weak in front of my new peers.  That went out the window when half way through, I panicked.  Two strangers talked me through the tunnel and stuck with me the whole time.  Once I reached the other side, everyone cheered!  That experience showed how supportive my peers are”</a:t>
            </a:r>
          </a:p>
          <a:p>
            <a:pPr algn="r"/>
            <a:r>
              <a:rPr lang="en-CA" sz="1400" dirty="0" smtClean="0"/>
              <a:t>~ first year student</a:t>
            </a:r>
            <a:endParaRPr lang="en-CA"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451</TotalTime>
  <Words>818</Words>
  <Application>Microsoft Office PowerPoint</Application>
  <PresentationFormat>On-screen Show (4:3)</PresentationFormat>
  <Paragraphs>125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Linking Pedagogical Practices of  Activity-Based Teaching and Learning Assessment Strategies</vt:lpstr>
      <vt:lpstr>During my brief presentation I will</vt:lpstr>
      <vt:lpstr>My early love affair with activity</vt:lpstr>
      <vt:lpstr>It’s not just an ice-cream </vt:lpstr>
      <vt:lpstr>What is activity-based education?</vt:lpstr>
      <vt:lpstr>Goals of activity-based education</vt:lpstr>
      <vt:lpstr>Examples of  Activity-Based Education</vt:lpstr>
      <vt:lpstr>Students and faculty engaged in activity at an annual student retreat</vt:lpstr>
      <vt:lpstr>Making my way through an underground tunnel during a challenge trail with my activity programming class</vt:lpstr>
      <vt:lpstr>Students are instructed to decorate the inside of the mask to represent their self care plan  and the outside to represent  their professional identity</vt:lpstr>
      <vt:lpstr>Illustrating  personal praxis</vt:lpstr>
      <vt:lpstr>  Bottle Assignment</vt:lpstr>
      <vt:lpstr>Course based research project   4th year</vt:lpstr>
      <vt:lpstr>Signing the peace wall in Belfast, Ireland</vt:lpstr>
      <vt:lpstr>Examples of activity-based assessment</vt:lpstr>
      <vt:lpstr>Slide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Pedagogical Practices of  Activity-Based Teaching and Learning Assessment Strategies</dc:title>
  <dc:creator>Jenny</dc:creator>
  <cp:lastModifiedBy>Jenny</cp:lastModifiedBy>
  <cp:revision>47</cp:revision>
  <dcterms:created xsi:type="dcterms:W3CDTF">2011-07-09T15:23:07Z</dcterms:created>
  <dcterms:modified xsi:type="dcterms:W3CDTF">2012-03-16T20:29:07Z</dcterms:modified>
</cp:coreProperties>
</file>