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66" r:id="rId5"/>
    <p:sldId id="271" r:id="rId6"/>
    <p:sldId id="261" r:id="rId7"/>
    <p:sldId id="267" r:id="rId8"/>
    <p:sldId id="262" r:id="rId9"/>
    <p:sldId id="268" r:id="rId10"/>
    <p:sldId id="263" r:id="rId11"/>
    <p:sldId id="269" r:id="rId12"/>
    <p:sldId id="264" r:id="rId13"/>
    <p:sldId id="270" r:id="rId14"/>
    <p:sldId id="265" r:id="rId15"/>
    <p:sldId id="25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ria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67" autoAdjust="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6T05:32:36.208" idx="1">
    <p:pos x="10" y="10"/>
    <p:text>Lee, I think your name should come on this cover slide, not just mine.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39A03-D1F5-4A36-9F24-7A0469D195E7}" type="datetimeFigureOut">
              <a:rPr lang="en-ZA" smtClean="0"/>
              <a:t>2012/03/19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B16D8-D10B-4DB9-9C29-33E6666E4BC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699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0818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9357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8207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0653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0865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7996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257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765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812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3181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8328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047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0031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6282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16D8-D10B-4DB9-9C29-33E6666E4BCA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89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 smtClean="0"/>
              <a:t>A journey towards independent living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A Girls and Boys Town Research initiative in co-operation with Prof. Adrian Van Breda: University of Johannesburg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A4AF-0FC7-4003-984A-46A870FFF23B}" type="datetime1">
              <a:rPr lang="en-ZA" smtClean="0"/>
              <a:t>2012/03/19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4847456" cy="365125"/>
          </a:xfrm>
        </p:spPr>
        <p:txBody>
          <a:bodyPr/>
          <a:lstStyle/>
          <a:p>
            <a:r>
              <a:rPr lang="en-ZA" smtClean="0"/>
              <a:t>A JOURNEY TOWARDS INDEPENDENT LIVING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7FABDE4-13D6-4F7A-9C95-A33844062585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1026" name="Picture 1" descr="cid:image001.png@01C98B69.4F3219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DF9F-448A-48AC-BC1B-B4A422062599}" type="datetime1">
              <a:rPr lang="en-ZA" smtClean="0"/>
              <a:t>2012/03/19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158-D061-4C14-9556-5F45355E58F5}" type="datetime1">
              <a:rPr lang="en-ZA" smtClean="0"/>
              <a:t>2012/03/19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27EE-9628-447F-9101-2E5386F986BB}" type="datetime1">
              <a:rPr lang="en-ZA" smtClean="0"/>
              <a:t>2012/03/19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8C5B-3575-43E6-970F-57100C2058B7}" type="datetime1">
              <a:rPr lang="en-ZA" smtClean="0"/>
              <a:t>2012/03/19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B705D-1E44-48F6-8428-C163A40BB9AE}" type="datetime1">
              <a:rPr lang="en-ZA" smtClean="0"/>
              <a:t>2012/03/19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‹#›</a:t>
            </a:fld>
            <a:endParaRPr lang="en-Z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B6C9-5BEF-4738-AB3E-FCE2548C5EDC}" type="datetime1">
              <a:rPr lang="en-ZA" smtClean="0"/>
              <a:t>2012/03/19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‹#›</a:t>
            </a:fld>
            <a:endParaRPr lang="en-ZA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673D-0DF4-4B28-BFFB-D034F74CAF3E}" type="datetime1">
              <a:rPr lang="en-ZA" smtClean="0"/>
              <a:t>2012/03/19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‹#›</a:t>
            </a:fld>
            <a:endParaRPr lang="en-ZA"/>
          </a:p>
        </p:txBody>
      </p:sp>
      <p:pic>
        <p:nvPicPr>
          <p:cNvPr id="2050" name="Picture 1" descr="cid:image001.png@01C98B69.4F3219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27" y="253008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036B-699B-4111-8E77-5466B3516E24}" type="datetime1">
              <a:rPr lang="en-ZA" smtClean="0"/>
              <a:t>2012/03/19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6101-19BE-4BD3-B81C-278A9AF35D4B}" type="datetime1">
              <a:rPr lang="en-ZA" smtClean="0"/>
              <a:t>2012/03/19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‹#›</a:t>
            </a:fld>
            <a:endParaRPr lang="en-Z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5A07-C08B-4083-BFE6-80F7F1B6C646}" type="datetime1">
              <a:rPr lang="en-ZA" smtClean="0"/>
              <a:t>2012/03/19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E6F4A4-A11B-4E95-B3C5-510B2B9126B5}" type="datetime1">
              <a:rPr lang="en-ZA" smtClean="0"/>
              <a:t>2012/03/19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7FABDE4-13D6-4F7A-9C95-A33844062585}" type="slidenum">
              <a:rPr lang="en-ZA" smtClean="0"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rlsandboystown.org.za/" TargetMode="External"/><Relationship Id="rId2" Type="http://schemas.openxmlformats.org/officeDocument/2006/relationships/hyperlink" Target="mailto:ll@gbtown.org.z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drian.vanbreda.org/" TargetMode="External"/><Relationship Id="rId4" Type="http://schemas.openxmlformats.org/officeDocument/2006/relationships/hyperlink" Target="mailto:avanbreda@uj.ac.z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196752"/>
            <a:ext cx="3886200" cy="2376264"/>
          </a:xfrm>
        </p:spPr>
        <p:txBody>
          <a:bodyPr/>
          <a:lstStyle/>
          <a:p>
            <a:r>
              <a:rPr lang="en-ZA" dirty="0" smtClean="0"/>
              <a:t>A journey towards independent living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356992"/>
            <a:ext cx="3886200" cy="1825625"/>
          </a:xfrm>
        </p:spPr>
        <p:txBody>
          <a:bodyPr>
            <a:normAutofit fontScale="70000" lnSpcReduction="20000"/>
          </a:bodyPr>
          <a:lstStyle/>
          <a:p>
            <a:endParaRPr lang="en-ZA" dirty="0" smtClean="0"/>
          </a:p>
          <a:p>
            <a:r>
              <a:rPr lang="en-ZA" dirty="0" smtClean="0"/>
              <a:t>A Girls and Boys Town Research Initiative with Prof. Adrian Van Breda:  University of Johannesburg</a:t>
            </a:r>
          </a:p>
          <a:p>
            <a:endParaRPr lang="en-ZA" dirty="0" smtClean="0"/>
          </a:p>
          <a:p>
            <a:r>
              <a:rPr lang="en-ZA" sz="2800" dirty="0" smtClean="0">
                <a:solidFill>
                  <a:schemeClr val="tx1"/>
                </a:solidFill>
              </a:rPr>
              <a:t>PRESENTER:  LEE LOYNES</a:t>
            </a:r>
          </a:p>
          <a:p>
            <a:r>
              <a:rPr lang="en-ZA" sz="2400" dirty="0" smtClean="0">
                <a:solidFill>
                  <a:schemeClr val="tx1"/>
                </a:solidFill>
              </a:rPr>
              <a:t>CEO Girls and Boys Town SA</a:t>
            </a:r>
            <a:endParaRPr lang="en-ZA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3" y="1700808"/>
            <a:ext cx="4051985" cy="2664959"/>
          </a:xfrm>
          <a:prstGeom prst="rect">
            <a:avLst/>
          </a:prstGeom>
        </p:spPr>
      </p:pic>
      <p:pic>
        <p:nvPicPr>
          <p:cNvPr id="1026" name="Picture 2" descr="Logo_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3" y="188641"/>
            <a:ext cx="1150243" cy="92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3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Theme 3: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62664" cy="39170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Albertus Extra Bold" pitchFamily="34" charset="0"/>
              </a:rPr>
              <a:t>Seeking </a:t>
            </a:r>
            <a:r>
              <a:rPr lang="en-US" sz="3200" b="1" dirty="0">
                <a:latin typeface="Albertus Extra Bold" pitchFamily="34" charset="0"/>
              </a:rPr>
              <a:t>M</a:t>
            </a:r>
            <a:r>
              <a:rPr lang="en-US" sz="3200" b="1" dirty="0" smtClean="0">
                <a:latin typeface="Albertus Extra Bold" pitchFamily="34" charset="0"/>
              </a:rPr>
              <a:t>utually </a:t>
            </a:r>
            <a:r>
              <a:rPr lang="en-US" sz="3200" b="1" dirty="0">
                <a:latin typeface="Albertus Extra Bold" pitchFamily="34" charset="0"/>
              </a:rPr>
              <a:t>S</a:t>
            </a:r>
            <a:r>
              <a:rPr lang="en-US" sz="3200" b="1" dirty="0" smtClean="0">
                <a:latin typeface="Albertus Extra Bold" pitchFamily="34" charset="0"/>
              </a:rPr>
              <a:t>atisfying Relationships</a:t>
            </a:r>
            <a:endParaRPr lang="en-US" sz="3200" dirty="0">
              <a:solidFill>
                <a:schemeClr val="bg1"/>
              </a:solidFill>
              <a:latin typeface="Albertus Extra Bold" pitchFamily="34" charset="0"/>
            </a:endParaRPr>
          </a:p>
          <a:p>
            <a:pPr>
              <a:buNone/>
            </a:pPr>
            <a:endParaRPr lang="en-US" sz="3200" dirty="0">
              <a:solidFill>
                <a:schemeClr val="bg1"/>
              </a:solidFill>
              <a:latin typeface="Albertus Extra Bold" pitchFamily="34" charset="0"/>
            </a:endParaRPr>
          </a:p>
          <a:p>
            <a:pPr marL="6858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lbertus Extra Bold" pitchFamily="34" charset="0"/>
              </a:rPr>
              <a:t>Definition:</a:t>
            </a:r>
          </a:p>
          <a:p>
            <a:pPr>
              <a:buNone/>
            </a:pPr>
            <a:r>
              <a:rPr lang="en-US" sz="3200" dirty="0">
                <a:solidFill>
                  <a:schemeClr val="bg1"/>
                </a:solidFill>
                <a:latin typeface="Albertus Extra Bold" pitchFamily="34" charset="0"/>
              </a:rPr>
              <a:t>A yearning to belong</a:t>
            </a:r>
            <a:r>
              <a:rPr lang="en-US" sz="3200" dirty="0" smtClean="0">
                <a:solidFill>
                  <a:schemeClr val="bg1"/>
                </a:solidFill>
                <a:latin typeface="Albertus Extra Bold" pitchFamily="34" charset="0"/>
              </a:rPr>
              <a:t>.  To </a:t>
            </a:r>
            <a:r>
              <a:rPr lang="en-US" sz="3200" dirty="0">
                <a:solidFill>
                  <a:schemeClr val="bg1"/>
                </a:solidFill>
                <a:latin typeface="Albertus Extra Bold" pitchFamily="34" charset="0"/>
              </a:rPr>
              <a:t>be part of </a:t>
            </a:r>
            <a:r>
              <a:rPr lang="en-US" sz="3200" dirty="0" smtClean="0">
                <a:solidFill>
                  <a:schemeClr val="bg1"/>
                </a:solidFill>
                <a:latin typeface="Albertus Extra Bold" pitchFamily="34" charset="0"/>
              </a:rPr>
              <a:t>a mutual, reciprocal, </a:t>
            </a:r>
            <a:r>
              <a:rPr lang="en-US" sz="3200" dirty="0">
                <a:solidFill>
                  <a:schemeClr val="bg1"/>
                </a:solidFill>
                <a:latin typeface="Albertus Extra Bold" pitchFamily="34" charset="0"/>
              </a:rPr>
              <a:t>familial/intimate relationship. </a:t>
            </a:r>
          </a:p>
          <a:p>
            <a:endParaRPr lang="en-ZA" dirty="0"/>
          </a:p>
        </p:txBody>
      </p:sp>
      <p:pic>
        <p:nvPicPr>
          <p:cNvPr id="4" name="Picture 1" descr="cid:image001.png@01C98B69.4F32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10</a:t>
            </a:fld>
            <a:endParaRPr lang="en-ZA"/>
          </a:p>
        </p:txBody>
      </p:sp>
      <p:pic>
        <p:nvPicPr>
          <p:cNvPr id="4098" name="Picture 2" descr="C:\Users\Public\Pictures\GBT Girls\GBT'S 54TH BIRTHDAY 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211027"/>
            <a:ext cx="2480807" cy="16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Illustrative narrative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i="1" dirty="0"/>
              <a:t>“I've had a very bad experience with women regarding with chatting them up, saying the wrong thing at the wrong time without me noticing that I mess everything up, then I have to get it back up to standard where it was and that’s a big challenge”</a:t>
            </a:r>
            <a:r>
              <a:rPr lang="en-ZA" sz="2800" dirty="0"/>
              <a:t> [#240]. </a:t>
            </a:r>
            <a:r>
              <a:rPr lang="en-ZA" sz="2800" i="1" dirty="0"/>
              <a:t>“Every time when I meet someone new I always find a way without me noticing to mess it up. I always, always. But I keep on telling him that’s my bad luck”</a:t>
            </a:r>
            <a:r>
              <a:rPr lang="en-ZA" sz="2800" dirty="0"/>
              <a:t> [#251].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11</a:t>
            </a:fld>
            <a:endParaRPr lang="en-ZA"/>
          </a:p>
        </p:txBody>
      </p:sp>
      <p:pic>
        <p:nvPicPr>
          <p:cNvPr id="6" name="Picture 1" descr="cid:image001.png@01C98B69.4F32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4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Theme 4: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62664" cy="398903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b="1" dirty="0" smtClean="0">
                <a:latin typeface="Albertus Extra Bold" pitchFamily="34" charset="0"/>
              </a:rPr>
              <a:t>Building Hopeful and Tenacious Self-Confidence</a:t>
            </a:r>
          </a:p>
          <a:p>
            <a:pPr marL="68580" indent="0">
              <a:buNone/>
            </a:pPr>
            <a:endParaRPr lang="en-US" sz="3200" b="1" dirty="0" smtClean="0">
              <a:solidFill>
                <a:schemeClr val="bg1"/>
              </a:solidFill>
              <a:latin typeface="Albertus Extra Bold" pitchFamily="34" charset="0"/>
            </a:endParaRPr>
          </a:p>
          <a:p>
            <a:pPr marL="6858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lbertus Extra Bold" pitchFamily="34" charset="0"/>
              </a:rPr>
              <a:t>Definition</a:t>
            </a:r>
            <a:r>
              <a:rPr lang="en-US" sz="3200" b="1" dirty="0">
                <a:solidFill>
                  <a:schemeClr val="bg1"/>
                </a:solidFill>
                <a:latin typeface="Albertus Extra Bold" pitchFamily="34" charset="0"/>
              </a:rPr>
              <a:t>: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lbertus Extra Bold" pitchFamily="34" charset="0"/>
              </a:rPr>
              <a:t>Hope:  </a:t>
            </a:r>
            <a:r>
              <a:rPr lang="en-US" sz="2400" dirty="0">
                <a:solidFill>
                  <a:schemeClr val="bg1"/>
                </a:solidFill>
                <a:latin typeface="Albertus Extra Bold" pitchFamily="34" charset="0"/>
              </a:rPr>
              <a:t>That things will get better, that life will work out.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lbertus Extra Bold" pitchFamily="34" charset="0"/>
              </a:rPr>
              <a:t>Belief: </a:t>
            </a:r>
            <a:r>
              <a:rPr lang="en-US" sz="2400" dirty="0" smtClean="0">
                <a:solidFill>
                  <a:schemeClr val="bg1"/>
                </a:solidFill>
                <a:latin typeface="Albertus Extra Bold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lbertus Extra Bold" pitchFamily="34" charset="0"/>
              </a:rPr>
              <a:t>In the ability to create a better life for themselves.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lbertus Extra Bold" pitchFamily="34" charset="0"/>
              </a:rPr>
              <a:t>Tenacity: </a:t>
            </a:r>
            <a:r>
              <a:rPr lang="en-US" sz="2400" dirty="0" smtClean="0">
                <a:solidFill>
                  <a:schemeClr val="bg1"/>
                </a:solidFill>
                <a:latin typeface="Albertus Extra Bold" pitchFamily="34" charset="0"/>
              </a:rPr>
              <a:t>Committed </a:t>
            </a:r>
            <a:r>
              <a:rPr lang="en-US" sz="2400" dirty="0">
                <a:solidFill>
                  <a:schemeClr val="bg1"/>
                </a:solidFill>
                <a:latin typeface="Albertus Extra Bold" pitchFamily="34" charset="0"/>
              </a:rPr>
              <a:t>to continuously strive regardless of </a:t>
            </a:r>
            <a:r>
              <a:rPr lang="en-US" sz="2400" dirty="0" smtClean="0">
                <a:solidFill>
                  <a:schemeClr val="bg1"/>
                </a:solidFill>
                <a:latin typeface="Albertus Extra Bold" pitchFamily="34" charset="0"/>
              </a:rPr>
              <a:t>hurdles.</a:t>
            </a:r>
            <a:endParaRPr lang="en-US" sz="2400" dirty="0">
              <a:solidFill>
                <a:schemeClr val="bg1"/>
              </a:solidFill>
              <a:latin typeface="Albertus Extra Bold" pitchFamily="34" charset="0"/>
            </a:endParaRPr>
          </a:p>
          <a:p>
            <a:endParaRPr lang="en-ZA" dirty="0"/>
          </a:p>
        </p:txBody>
      </p:sp>
      <p:pic>
        <p:nvPicPr>
          <p:cNvPr id="4" name="Picture 1" descr="cid:image001.png@01C98B69.4F32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12</a:t>
            </a:fld>
            <a:endParaRPr lang="en-ZA"/>
          </a:p>
        </p:txBody>
      </p:sp>
      <p:pic>
        <p:nvPicPr>
          <p:cNvPr id="7" name="Picture 2" descr="C:\Users\Public\Pictures\OBJuly2011Pictures\100_0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8394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Illustrative narrative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17646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ZA" sz="2600" i="1" dirty="0"/>
              <a:t>“My dad told me listen here, the day that I can see in your eyes that you have changed, that’s the only day that you will be my son again. And he had literally had written me off there”</a:t>
            </a:r>
            <a:r>
              <a:rPr lang="en-ZA" sz="2600" dirty="0"/>
              <a:t> [#16</a:t>
            </a:r>
            <a:r>
              <a:rPr lang="en-ZA" sz="2600" dirty="0" smtClean="0"/>
              <a:t>].</a:t>
            </a:r>
          </a:p>
          <a:p>
            <a:r>
              <a:rPr lang="en-ZA" sz="2600" dirty="0" smtClean="0"/>
              <a:t>This young person </a:t>
            </a:r>
            <a:r>
              <a:rPr lang="en-ZA" sz="2600" dirty="0"/>
              <a:t>was shocked by this tough love and begged to be let back in, </a:t>
            </a:r>
            <a:endParaRPr lang="en-ZA" sz="2600" dirty="0" smtClean="0"/>
          </a:p>
          <a:p>
            <a:pPr marL="68580" indent="0">
              <a:buNone/>
            </a:pPr>
            <a:r>
              <a:rPr lang="en-ZA" sz="2600" i="1" dirty="0" smtClean="0"/>
              <a:t>“</a:t>
            </a:r>
            <a:r>
              <a:rPr lang="en-ZA" sz="2600" i="1" dirty="0"/>
              <a:t>Night after night I sat here in front of the gate to plead to my dad, listen here, just give me another chance. But he gave me already too many chances before, and I keep on messing it up – I keep on messing it up”</a:t>
            </a:r>
            <a:r>
              <a:rPr lang="en-ZA" sz="2600" dirty="0"/>
              <a:t> [#16]. But then </a:t>
            </a:r>
            <a:r>
              <a:rPr lang="en-ZA" sz="2600" i="1" dirty="0"/>
              <a:t>“I decided no, this isn't going to work for me”</a:t>
            </a:r>
            <a:r>
              <a:rPr lang="en-ZA" sz="2600" dirty="0"/>
              <a:t> [#16].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13</a:t>
            </a:fld>
            <a:endParaRPr lang="en-ZA"/>
          </a:p>
        </p:txBody>
      </p:sp>
      <p:pic>
        <p:nvPicPr>
          <p:cNvPr id="6" name="Picture 1" descr="cid:image001.png@01C98B69.4F32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9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ZA" sz="3600" b="1" dirty="0"/>
              <a:t>Learning from Girls &amp; Boys Town</a:t>
            </a:r>
          </a:p>
          <a:p>
            <a:pPr marL="68580" indent="0">
              <a:buNone/>
            </a:pPr>
            <a:endParaRPr lang="en-ZA" sz="3600" dirty="0" smtClean="0"/>
          </a:p>
          <a:p>
            <a:pPr marL="68580" indent="0">
              <a:buNone/>
            </a:pPr>
            <a:r>
              <a:rPr lang="en-ZA" sz="3600" b="1" dirty="0" smtClean="0">
                <a:solidFill>
                  <a:schemeClr val="bg1"/>
                </a:solidFill>
              </a:rPr>
              <a:t>Definition:</a:t>
            </a:r>
          </a:p>
          <a:p>
            <a:pPr marL="68580" indent="0">
              <a:buNone/>
            </a:pPr>
            <a:r>
              <a:rPr lang="en-ZA" sz="3600" dirty="0" smtClean="0">
                <a:solidFill>
                  <a:schemeClr val="bg1"/>
                </a:solidFill>
              </a:rPr>
              <a:t>Some </a:t>
            </a:r>
            <a:r>
              <a:rPr lang="en-ZA" sz="3600" dirty="0">
                <a:solidFill>
                  <a:schemeClr val="bg1"/>
                </a:solidFill>
              </a:rPr>
              <a:t>of the social interactions described by participants suggest the transfer of skills from GBT into independent living. 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4" name="Picture 1" descr="cid:image001.png@01C98B69.4F32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14</a:t>
            </a:fld>
            <a:endParaRPr lang="en-ZA"/>
          </a:p>
        </p:txBody>
      </p:sp>
      <p:pic>
        <p:nvPicPr>
          <p:cNvPr id="5122" name="Picture 2" descr="C:\Users\Public\Pictures\OBJuly2011Pictures\100_03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0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9040"/>
            <a:ext cx="3199818" cy="240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3 Stage research strategy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91703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en-ZA" sz="3500" dirty="0"/>
              <a:t>A retrospective study on narratives of ‘</a:t>
            </a:r>
            <a:r>
              <a:rPr lang="en-ZA" sz="3500" dirty="0" err="1"/>
              <a:t>successing</a:t>
            </a:r>
            <a:r>
              <a:rPr lang="en-ZA" sz="3500" dirty="0"/>
              <a:t>’ using grounded theory</a:t>
            </a:r>
          </a:p>
          <a:p>
            <a:pPr marL="1028700" lvl="1" indent="-514350">
              <a:buFont typeface="Tahoma" pitchFamily="34" charset="0"/>
              <a:buAutoNum type="alphaLcPeriod"/>
            </a:pPr>
            <a:r>
              <a:rPr lang="en-ZA" sz="3500" dirty="0" smtClean="0"/>
              <a:t>Follow-up studies (MA, PhD)</a:t>
            </a:r>
            <a:endParaRPr lang="en-ZA" sz="3500" dirty="0"/>
          </a:p>
          <a:p>
            <a:pPr marL="514350" indent="-514350">
              <a:buFont typeface="Tahoma" pitchFamily="34" charset="0"/>
              <a:buAutoNum type="arabicPeriod"/>
            </a:pPr>
            <a:r>
              <a:rPr lang="en-ZA" sz="3500" dirty="0"/>
              <a:t>A prospective, </a:t>
            </a:r>
            <a:r>
              <a:rPr lang="en-ZA" sz="3500" dirty="0" smtClean="0"/>
              <a:t>longitudinal, rolling cohort </a:t>
            </a:r>
            <a:r>
              <a:rPr lang="en-ZA" sz="3500" dirty="0"/>
              <a:t>study on ‘</a:t>
            </a:r>
            <a:r>
              <a:rPr lang="en-ZA" sz="3500" dirty="0" err="1"/>
              <a:t>successing</a:t>
            </a:r>
            <a:r>
              <a:rPr lang="en-ZA" sz="3500" dirty="0"/>
              <a:t>’, </a:t>
            </a:r>
            <a:r>
              <a:rPr lang="en-ZA" sz="3500" dirty="0" smtClean="0"/>
              <a:t>from </a:t>
            </a:r>
            <a:r>
              <a:rPr lang="en-ZA" sz="3500" dirty="0"/>
              <a:t>disengagement</a:t>
            </a:r>
          </a:p>
          <a:p>
            <a:pPr marL="1028700" lvl="1" indent="-514350">
              <a:buFont typeface="Tahoma" pitchFamily="34" charset="0"/>
              <a:buAutoNum type="alphaLcPeriod"/>
            </a:pPr>
            <a:r>
              <a:rPr lang="en-ZA" sz="3500" dirty="0"/>
              <a:t>Indicator </a:t>
            </a:r>
            <a:r>
              <a:rPr lang="en-ZA" sz="3500" dirty="0" smtClean="0"/>
              <a:t>development</a:t>
            </a:r>
            <a:endParaRPr lang="en-ZA" sz="3500" dirty="0"/>
          </a:p>
          <a:p>
            <a:pPr marL="514350" indent="-514350">
              <a:buFont typeface="Tahoma" pitchFamily="34" charset="0"/>
              <a:buAutoNum type="arabicPeriod"/>
            </a:pPr>
            <a:r>
              <a:rPr lang="en-ZA" sz="3500" dirty="0"/>
              <a:t>A prospective, longitudinal </a:t>
            </a:r>
            <a:endParaRPr lang="en-ZA" sz="3500" dirty="0" smtClean="0"/>
          </a:p>
          <a:p>
            <a:pPr marL="0" indent="0">
              <a:buNone/>
            </a:pPr>
            <a:r>
              <a:rPr lang="en-ZA" sz="3500" dirty="0"/>
              <a:t> </a:t>
            </a:r>
            <a:r>
              <a:rPr lang="en-ZA" sz="3500" dirty="0" smtClean="0"/>
              <a:t>     study on </a:t>
            </a:r>
            <a:r>
              <a:rPr lang="en-ZA" sz="3500" dirty="0"/>
              <a:t>predictors of </a:t>
            </a:r>
            <a:endParaRPr lang="en-ZA" sz="3500" dirty="0" smtClean="0"/>
          </a:p>
          <a:p>
            <a:pPr marL="0" indent="0">
              <a:buNone/>
            </a:pPr>
            <a:r>
              <a:rPr lang="en-ZA" sz="3500" dirty="0"/>
              <a:t> </a:t>
            </a:r>
            <a:r>
              <a:rPr lang="en-ZA" sz="3500" dirty="0" smtClean="0"/>
              <a:t>     success </a:t>
            </a:r>
            <a:r>
              <a:rPr lang="en-ZA" sz="3500" dirty="0"/>
              <a:t>and </a:t>
            </a:r>
            <a:r>
              <a:rPr lang="en-ZA" sz="3500" dirty="0" smtClean="0"/>
              <a:t>‘</a:t>
            </a:r>
            <a:r>
              <a:rPr lang="en-ZA" sz="3500" dirty="0" err="1"/>
              <a:t>successing</a:t>
            </a:r>
            <a:r>
              <a:rPr lang="en-ZA" sz="3500" dirty="0"/>
              <a:t>’</a:t>
            </a:r>
          </a:p>
          <a:p>
            <a:endParaRPr lang="en-ZA" dirty="0"/>
          </a:p>
        </p:txBody>
      </p:sp>
      <p:pic>
        <p:nvPicPr>
          <p:cNvPr id="4" name="Picture 1" descr="cid:image001.png@01C98B69.4F321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16675"/>
            <a:ext cx="3191272" cy="365125"/>
          </a:xfrm>
        </p:spPr>
        <p:txBody>
          <a:bodyPr/>
          <a:lstStyle/>
          <a:p>
            <a:r>
              <a:rPr lang="en-ZA" smtClean="0"/>
              <a:t>A JOURNEY TOWARDS INDEPENDENT LIVING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47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Thank you and contact details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LEE LOYNES:</a:t>
            </a:r>
          </a:p>
          <a:p>
            <a:pPr marL="68580" indent="0">
              <a:buNone/>
            </a:pPr>
            <a:r>
              <a:rPr lang="en-ZA" dirty="0"/>
              <a:t>	</a:t>
            </a:r>
            <a:r>
              <a:rPr lang="en-ZA" dirty="0" smtClean="0">
                <a:hlinkClick r:id="rId2"/>
              </a:rPr>
              <a:t>ll@gbtown.org.za</a:t>
            </a:r>
            <a:endParaRPr lang="en-ZA" dirty="0" smtClean="0"/>
          </a:p>
          <a:p>
            <a:pPr marL="68580" indent="0">
              <a:buNone/>
            </a:pPr>
            <a:endParaRPr lang="en-ZA" dirty="0"/>
          </a:p>
          <a:p>
            <a:pPr marL="68580" indent="0">
              <a:buNone/>
            </a:pPr>
            <a:r>
              <a:rPr lang="en-ZA" dirty="0" smtClean="0"/>
              <a:t>	Website:  </a:t>
            </a:r>
            <a:r>
              <a:rPr lang="en-ZA" dirty="0" smtClean="0">
                <a:hlinkClick r:id="rId3"/>
              </a:rPr>
              <a:t>www.girlsandboystown.org.za</a:t>
            </a:r>
            <a:endParaRPr lang="en-ZA" dirty="0" smtClean="0"/>
          </a:p>
          <a:p>
            <a:pPr marL="68580" indent="0">
              <a:buNone/>
            </a:pPr>
            <a:endParaRPr lang="en-ZA" dirty="0" smtClean="0"/>
          </a:p>
          <a:p>
            <a:pPr marL="68580" indent="0">
              <a:buNone/>
            </a:pPr>
            <a:endParaRPr lang="en-ZA" dirty="0" smtClean="0"/>
          </a:p>
          <a:p>
            <a:r>
              <a:rPr lang="en-ZA" dirty="0"/>
              <a:t>ADRIAN VAN BREDA: </a:t>
            </a:r>
          </a:p>
          <a:p>
            <a:pPr marL="68580" indent="0">
              <a:buNone/>
            </a:pPr>
            <a:r>
              <a:rPr lang="en-ZA" dirty="0"/>
              <a:t>	</a:t>
            </a:r>
            <a:r>
              <a:rPr lang="en-ZA" u="sng" dirty="0">
                <a:hlinkClick r:id="rId4"/>
              </a:rPr>
              <a:t>avanbreda@uj.ac.za</a:t>
            </a:r>
            <a:r>
              <a:rPr lang="en-ZA" dirty="0"/>
              <a:t> </a:t>
            </a:r>
          </a:p>
          <a:p>
            <a:pPr marL="68580" indent="0">
              <a:buNone/>
            </a:pPr>
            <a:r>
              <a:rPr lang="en-ZA" dirty="0"/>
              <a:t>	website: </a:t>
            </a:r>
            <a:r>
              <a:rPr lang="en-ZA" u="sng" dirty="0">
                <a:hlinkClick r:id="rId5"/>
              </a:rPr>
              <a:t>www.adrian.vanbreda.org</a:t>
            </a:r>
            <a:endParaRPr lang="en-ZA" u="sng" dirty="0"/>
          </a:p>
          <a:p>
            <a:pPr marL="68580" indent="0">
              <a:buNone/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90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Formulating ‘Success’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/>
              <a:t>How to conceptualise and formulate the mission for research</a:t>
            </a:r>
          </a:p>
          <a:p>
            <a:pPr lvl="1"/>
            <a:r>
              <a:rPr lang="en-ZA" sz="2800" b="1" dirty="0"/>
              <a:t>Success indicators</a:t>
            </a:r>
            <a:r>
              <a:rPr lang="en-ZA" sz="2800" dirty="0"/>
              <a:t>: steady income, no crime, stable relationships, job prospects, independence = ‘success’</a:t>
            </a:r>
          </a:p>
          <a:p>
            <a:pPr lvl="1"/>
            <a:r>
              <a:rPr lang="en-ZA" sz="2800" b="1" dirty="0"/>
              <a:t>Success narratives</a:t>
            </a:r>
            <a:r>
              <a:rPr lang="en-ZA" sz="2800" dirty="0"/>
              <a:t>: listening to the stories of resilience in the face of adversity and learning to appreciate strengths and capacities = ‘</a:t>
            </a:r>
            <a:r>
              <a:rPr lang="en-ZA" sz="2800" dirty="0" err="1"/>
              <a:t>successing</a:t>
            </a:r>
            <a:r>
              <a:rPr lang="en-ZA" sz="2800" dirty="0"/>
              <a:t>’</a:t>
            </a:r>
          </a:p>
          <a:p>
            <a:endParaRPr lang="en-ZA" dirty="0"/>
          </a:p>
        </p:txBody>
      </p:sp>
      <p:pic>
        <p:nvPicPr>
          <p:cNvPr id="4" name="Picture 1" descr="cid:image001.png@01C98B69.4F32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73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9 young people.</a:t>
            </a:r>
          </a:p>
          <a:p>
            <a:r>
              <a:rPr lang="en-US" sz="3200" dirty="0"/>
              <a:t>All male.</a:t>
            </a:r>
          </a:p>
          <a:p>
            <a:r>
              <a:rPr lang="en-US" sz="3200" dirty="0"/>
              <a:t>Between the ages of 20-23.</a:t>
            </a:r>
          </a:p>
          <a:p>
            <a:r>
              <a:rPr lang="en-US" sz="3200" dirty="0"/>
              <a:t>Diverse racial backgrounds.</a:t>
            </a:r>
          </a:p>
          <a:p>
            <a:r>
              <a:rPr lang="en-US" sz="3200" dirty="0"/>
              <a:t>Diverse living environments.</a:t>
            </a:r>
          </a:p>
          <a:p>
            <a:r>
              <a:rPr lang="en-US" sz="3200" dirty="0"/>
              <a:t>Academic background (grade 9-university)</a:t>
            </a:r>
          </a:p>
        </p:txBody>
      </p:sp>
      <p:pic>
        <p:nvPicPr>
          <p:cNvPr id="4" name="Picture 1" descr="cid:image001.png@01C98B69.4F32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68" y="2348880"/>
            <a:ext cx="2742701" cy="2057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3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STUDY SAMPLE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4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00" y="188640"/>
            <a:ext cx="7772400" cy="1143000"/>
          </a:xfrm>
        </p:spPr>
        <p:txBody>
          <a:bodyPr>
            <a:normAutofit/>
          </a:bodyPr>
          <a:lstStyle/>
          <a:p>
            <a:r>
              <a:rPr lang="en-ZA" sz="3400" dirty="0"/>
              <a:t>the </a:t>
            </a:r>
            <a:r>
              <a:rPr lang="en-ZA" sz="3400" dirty="0" smtClean="0"/>
              <a:t>journey:  A Nascent theory</a:t>
            </a:r>
            <a:endParaRPr lang="en-Z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4608512"/>
          </a:xfrm>
        </p:spPr>
        <p:txBody>
          <a:bodyPr>
            <a:normAutofit fontScale="47500" lnSpcReduction="20000"/>
          </a:bodyPr>
          <a:lstStyle/>
          <a:p>
            <a:endParaRPr lang="en-ZA" sz="2500" b="1" dirty="0"/>
          </a:p>
          <a:p>
            <a:r>
              <a:rPr lang="en-ZA" sz="5100" dirty="0" smtClean="0"/>
              <a:t>The </a:t>
            </a:r>
            <a:r>
              <a:rPr lang="en-ZA" sz="5100" b="1" dirty="0" smtClean="0"/>
              <a:t>Struggle</a:t>
            </a:r>
            <a:r>
              <a:rPr lang="en-ZA" sz="5100" dirty="0" smtClean="0"/>
              <a:t>:  </a:t>
            </a:r>
          </a:p>
          <a:p>
            <a:pPr lvl="1"/>
            <a:r>
              <a:rPr lang="en-ZA" sz="5100" dirty="0" smtClean="0"/>
              <a:t>External – Escaping the </a:t>
            </a:r>
            <a:r>
              <a:rPr lang="en-ZA" sz="5100" dirty="0"/>
              <a:t>quicksand of the </a:t>
            </a:r>
            <a:r>
              <a:rPr lang="en-ZA" sz="5100" dirty="0" smtClean="0"/>
              <a:t>past</a:t>
            </a:r>
          </a:p>
          <a:p>
            <a:pPr lvl="1"/>
            <a:r>
              <a:rPr lang="en-ZA" sz="5100" dirty="0" smtClean="0"/>
              <a:t>Internal – Own conflicting desires</a:t>
            </a:r>
          </a:p>
          <a:p>
            <a:r>
              <a:rPr lang="en-ZA" sz="5100" dirty="0" smtClean="0"/>
              <a:t>The </a:t>
            </a:r>
            <a:r>
              <a:rPr lang="en-ZA" sz="5100" b="1" dirty="0" smtClean="0"/>
              <a:t>Hope</a:t>
            </a:r>
            <a:r>
              <a:rPr lang="en-ZA" sz="5100" dirty="0" smtClean="0"/>
              <a:t>:  </a:t>
            </a:r>
          </a:p>
          <a:p>
            <a:pPr lvl="1"/>
            <a:r>
              <a:rPr lang="en-ZA" sz="5100" dirty="0" smtClean="0"/>
              <a:t>Emerging social processes – to create a better FUTURE and SELF</a:t>
            </a:r>
          </a:p>
          <a:p>
            <a:r>
              <a:rPr lang="en-ZA" sz="5100" dirty="0" smtClean="0"/>
              <a:t>The </a:t>
            </a:r>
            <a:r>
              <a:rPr lang="en-ZA" sz="5100" b="1" dirty="0" smtClean="0"/>
              <a:t>Challenge within the Hope</a:t>
            </a:r>
            <a:r>
              <a:rPr lang="en-ZA" sz="5100" dirty="0" smtClean="0"/>
              <a:t>:</a:t>
            </a:r>
          </a:p>
          <a:p>
            <a:pPr lvl="1"/>
            <a:r>
              <a:rPr lang="en-ZA" sz="5100" dirty="0" smtClean="0"/>
              <a:t>The heaviness of grey necessity</a:t>
            </a:r>
          </a:p>
          <a:p>
            <a:r>
              <a:rPr lang="en-ZA" sz="5100" dirty="0" smtClean="0"/>
              <a:t>The </a:t>
            </a:r>
            <a:r>
              <a:rPr lang="en-ZA" sz="5100" b="1" dirty="0" smtClean="0"/>
              <a:t>Archetypal Hero</a:t>
            </a:r>
            <a:r>
              <a:rPr lang="en-ZA" sz="5100" dirty="0" smtClean="0"/>
              <a:t>: </a:t>
            </a:r>
          </a:p>
          <a:p>
            <a:pPr lvl="1"/>
            <a:r>
              <a:rPr lang="en-ZA" sz="5100" dirty="0" smtClean="0"/>
              <a:t>Standing apart</a:t>
            </a:r>
          </a:p>
          <a:p>
            <a:pPr lvl="1"/>
            <a:r>
              <a:rPr lang="en-ZA" sz="5100" dirty="0" smtClean="0"/>
              <a:t>The developing skilled warrior</a:t>
            </a:r>
            <a:endParaRPr lang="en-ZA" sz="5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4</a:t>
            </a:fld>
            <a:endParaRPr lang="en-ZA"/>
          </a:p>
        </p:txBody>
      </p:sp>
      <p:pic>
        <p:nvPicPr>
          <p:cNvPr id="6" name="Picture 1" descr="cid:image001.png@01C98B69.4F32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Public\Pictures\OBJuly2011Pictures\100_0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Struggle toward independence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320480"/>
          </a:xfrm>
        </p:spPr>
        <p:txBody>
          <a:bodyPr>
            <a:normAutofit/>
          </a:bodyPr>
          <a:lstStyle/>
          <a:p>
            <a:r>
              <a:rPr lang="en-ZA" sz="2400" u="sng" dirty="0" smtClean="0"/>
              <a:t>Holding </a:t>
            </a:r>
            <a:r>
              <a:rPr lang="en-ZA" sz="2400" u="sng" dirty="0"/>
              <a:t>down his job</a:t>
            </a:r>
            <a:r>
              <a:rPr lang="en-ZA" sz="2400" dirty="0"/>
              <a:t> for three years: </a:t>
            </a:r>
            <a:r>
              <a:rPr lang="en-ZA" sz="2400" i="1" dirty="0"/>
              <a:t>“Basically, what I feel good about in my life, everything. But what I'm most proud of is my job that I've got now, my job that I've got now. To keep a job, for me it’s very hard to keep a job”</a:t>
            </a:r>
            <a:r>
              <a:rPr lang="en-ZA" sz="2400" dirty="0"/>
              <a:t> [#287</a:t>
            </a:r>
            <a:r>
              <a:rPr lang="en-ZA" sz="2400" dirty="0" smtClean="0"/>
              <a:t>].</a:t>
            </a:r>
          </a:p>
          <a:p>
            <a:pPr lvl="0"/>
            <a:r>
              <a:rPr lang="en-ZA" sz="2400" u="sng" dirty="0"/>
              <a:t>S</a:t>
            </a:r>
            <a:r>
              <a:rPr lang="en-ZA" sz="2400" u="sng" dirty="0" smtClean="0"/>
              <a:t>ecuring </a:t>
            </a:r>
            <a:r>
              <a:rPr lang="en-ZA" sz="2400" u="sng" dirty="0"/>
              <a:t>accommodation</a:t>
            </a:r>
            <a:r>
              <a:rPr lang="en-ZA" sz="2400" dirty="0"/>
              <a:t> is a significant goal, as he still lives with his father and step-mother, which is a profoundly abusive social environment for him. </a:t>
            </a:r>
            <a:r>
              <a:rPr lang="en-ZA" sz="2400" i="1" dirty="0"/>
              <a:t>“My own place, nobody else is moving in again. I've learnt my lesson”</a:t>
            </a:r>
            <a:r>
              <a:rPr lang="en-ZA" sz="2400" dirty="0"/>
              <a:t> [#46]</a:t>
            </a:r>
            <a:r>
              <a:rPr lang="en-ZA" sz="2400" i="1" dirty="0"/>
              <a:t>. “I've made my mind up that I'm going to go on my own and my target is to make it while I am on my own, and I believe I'm going to make it”</a:t>
            </a:r>
            <a:r>
              <a:rPr lang="en-ZA" sz="2400" dirty="0"/>
              <a:t> [#48].</a:t>
            </a: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5</a:t>
            </a:fld>
            <a:endParaRPr lang="en-ZA"/>
          </a:p>
        </p:txBody>
      </p:sp>
      <p:pic>
        <p:nvPicPr>
          <p:cNvPr id="6" name="Picture 1" descr="cid:image001.png@01C98B69.4F32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0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Theme 1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917031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3200" b="1" dirty="0" err="1" smtClean="0">
                <a:latin typeface="Albertus Extra Bold" pitchFamily="34" charset="0"/>
              </a:rPr>
              <a:t>Contextualised</a:t>
            </a:r>
            <a:r>
              <a:rPr lang="en-US" sz="3200" b="1" dirty="0" smtClean="0">
                <a:latin typeface="Albertus Extra Bold" pitchFamily="34" charset="0"/>
              </a:rPr>
              <a:t> </a:t>
            </a:r>
            <a:r>
              <a:rPr lang="en-US" sz="3200" b="1" dirty="0">
                <a:latin typeface="Albertus Extra Bold" pitchFamily="34" charset="0"/>
              </a:rPr>
              <a:t>O</a:t>
            </a:r>
            <a:r>
              <a:rPr lang="en-US" sz="3200" b="1" dirty="0" smtClean="0">
                <a:latin typeface="Albertus Extra Bold" pitchFamily="34" charset="0"/>
              </a:rPr>
              <a:t>bservation</a:t>
            </a:r>
            <a:r>
              <a:rPr lang="en-US" sz="3200" b="1" dirty="0">
                <a:latin typeface="Albertus Extra Bold" pitchFamily="34" charset="0"/>
              </a:rPr>
              <a:t>, </a:t>
            </a:r>
            <a:r>
              <a:rPr lang="en-US" sz="3200" b="1" dirty="0" smtClean="0">
                <a:latin typeface="Albertus Extra Bold" pitchFamily="34" charset="0"/>
              </a:rPr>
              <a:t>Learning </a:t>
            </a:r>
            <a:r>
              <a:rPr lang="en-US" sz="3200" b="1" dirty="0">
                <a:latin typeface="Albertus Extra Bold" pitchFamily="34" charset="0"/>
              </a:rPr>
              <a:t>and A</a:t>
            </a:r>
            <a:r>
              <a:rPr lang="en-US" sz="3200" b="1" dirty="0" smtClean="0">
                <a:latin typeface="Albertus Extra Bold" pitchFamily="34" charset="0"/>
              </a:rPr>
              <a:t>ction</a:t>
            </a:r>
            <a:endParaRPr lang="en-US" sz="3200" dirty="0">
              <a:latin typeface="Albertus Extra Bold" pitchFamily="34" charset="0"/>
            </a:endParaRPr>
          </a:p>
          <a:p>
            <a:pPr marL="68580" indent="0">
              <a:buNone/>
            </a:pPr>
            <a:endParaRPr lang="en-US" sz="3200" b="1" dirty="0" smtClean="0">
              <a:solidFill>
                <a:schemeClr val="bg1"/>
              </a:solidFill>
              <a:latin typeface="Albertus Extra Bold" pitchFamily="34" charset="0"/>
            </a:endParaRPr>
          </a:p>
          <a:p>
            <a:pPr marL="6858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lbertus Extra Bold" pitchFamily="34" charset="0"/>
              </a:rPr>
              <a:t>Definition</a:t>
            </a:r>
            <a:r>
              <a:rPr lang="en-US" sz="3200" b="1" dirty="0">
                <a:solidFill>
                  <a:schemeClr val="bg1"/>
                </a:solidFill>
                <a:latin typeface="Albertus Extra Bold" pitchFamily="34" charset="0"/>
              </a:rPr>
              <a:t>:</a:t>
            </a:r>
          </a:p>
          <a:p>
            <a:pPr>
              <a:buNone/>
            </a:pPr>
            <a:r>
              <a:rPr lang="en-US" sz="3200" b="1" dirty="0">
                <a:solidFill>
                  <a:schemeClr val="bg1"/>
                </a:solidFill>
                <a:latin typeface="Albertus Extra Bold" pitchFamily="34" charset="0"/>
              </a:rPr>
              <a:t>   </a:t>
            </a:r>
            <a:r>
              <a:rPr lang="en-US" sz="3200" dirty="0">
                <a:solidFill>
                  <a:schemeClr val="bg1"/>
                </a:solidFill>
                <a:latin typeface="Albertus Extra Bold" pitchFamily="34" charset="0"/>
              </a:rPr>
              <a:t>Having a sharp eye, that is attentive to context.</a:t>
            </a:r>
          </a:p>
          <a:p>
            <a:pPr>
              <a:buNone/>
            </a:pPr>
            <a:r>
              <a:rPr lang="en-US" sz="3200" dirty="0">
                <a:solidFill>
                  <a:schemeClr val="bg1"/>
                </a:solidFill>
                <a:latin typeface="Albertus Extra Bold" pitchFamily="34" charset="0"/>
              </a:rPr>
              <a:t>   The ability to assess social situations </a:t>
            </a:r>
          </a:p>
        </p:txBody>
      </p:sp>
      <p:pic>
        <p:nvPicPr>
          <p:cNvPr id="4" name="Picture 1" descr="cid:image001.png@01C98B69.4F32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6</a:t>
            </a:fld>
            <a:endParaRPr lang="en-ZA"/>
          </a:p>
        </p:txBody>
      </p:sp>
      <p:pic>
        <p:nvPicPr>
          <p:cNvPr id="8" name="Picture 2" descr="C:\Users\Public\Pictures\GBT Girls\GBT'S 54TH BIRTHDAY 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66007"/>
            <a:ext cx="2419502" cy="15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Illustrative narrative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lvl="0" indent="0">
              <a:buNone/>
            </a:pPr>
            <a:r>
              <a:rPr lang="en-ZA" sz="3200" i="1" dirty="0" smtClean="0"/>
              <a:t>“</a:t>
            </a:r>
            <a:r>
              <a:rPr lang="en-ZA" sz="3200" i="1" dirty="0"/>
              <a:t>At the end of the day he wanted me to work for him, and I knew that’s the time I had to get myself out, so I disappeared”</a:t>
            </a:r>
            <a:r>
              <a:rPr lang="en-ZA" sz="3200" dirty="0"/>
              <a:t>[#136].</a:t>
            </a:r>
            <a:r>
              <a:rPr lang="en-ZA" sz="3200" i="1" dirty="0"/>
              <a:t> “And all that sounded nice [car, money, rings, clothes] but I knew at the end of the day what’s going to happen, because I saw how he treated his people. I saw how they got beaten up.....gun pointed and all that”</a:t>
            </a:r>
            <a:r>
              <a:rPr lang="en-ZA" sz="3200" dirty="0"/>
              <a:t> [#140].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7</a:t>
            </a:fld>
            <a:endParaRPr lang="en-ZA"/>
          </a:p>
        </p:txBody>
      </p:sp>
      <p:pic>
        <p:nvPicPr>
          <p:cNvPr id="6" name="Picture 1" descr="cid:image001.png@01C98B69.4F32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4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Theme 2: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90656" cy="373380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latin typeface="Albertus Extra Bold" pitchFamily="34" charset="0"/>
              </a:rPr>
              <a:t>Networking </a:t>
            </a:r>
            <a:r>
              <a:rPr lang="en-US" sz="3600" b="1" dirty="0">
                <a:latin typeface="Albertus Extra Bold" pitchFamily="34" charset="0"/>
              </a:rPr>
              <a:t>P</a:t>
            </a:r>
            <a:r>
              <a:rPr lang="en-US" sz="3600" b="1" dirty="0" smtClean="0">
                <a:latin typeface="Albertus Extra Bold" pitchFamily="34" charset="0"/>
              </a:rPr>
              <a:t>eople </a:t>
            </a:r>
            <a:r>
              <a:rPr lang="en-US" sz="3600" b="1" dirty="0">
                <a:latin typeface="Albertus Extra Bold" pitchFamily="34" charset="0"/>
              </a:rPr>
              <a:t>for </a:t>
            </a:r>
            <a:r>
              <a:rPr lang="en-US" sz="3600" b="1" dirty="0" smtClean="0">
                <a:latin typeface="Albertus Extra Bold" pitchFamily="34" charset="0"/>
              </a:rPr>
              <a:t>Goal Attainment</a:t>
            </a:r>
            <a:endParaRPr lang="en-US" sz="3600" dirty="0">
              <a:solidFill>
                <a:schemeClr val="bg1"/>
              </a:solidFill>
              <a:latin typeface="Albertus Extra Bold" pitchFamily="34" charset="0"/>
            </a:endParaRPr>
          </a:p>
          <a:p>
            <a:pPr>
              <a:buNone/>
            </a:pPr>
            <a:endParaRPr lang="en-US" sz="3600" dirty="0">
              <a:solidFill>
                <a:schemeClr val="bg1"/>
              </a:solidFill>
              <a:latin typeface="Albertus Extra Bold" pitchFamily="34" charset="0"/>
            </a:endParaRPr>
          </a:p>
          <a:p>
            <a:pPr marL="6858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Albertus Extra Bold" pitchFamily="34" charset="0"/>
              </a:rPr>
              <a:t>Definition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latin typeface="Albertus Extra Bold" pitchFamily="34" charset="0"/>
              </a:rPr>
              <a:t>  A capacity to establish networks of people to adopt supportive roles.</a:t>
            </a:r>
          </a:p>
          <a:p>
            <a:endParaRPr lang="en-ZA" dirty="0"/>
          </a:p>
        </p:txBody>
      </p:sp>
      <p:pic>
        <p:nvPicPr>
          <p:cNvPr id="4" name="Picture 1" descr="cid:image001.png@01C98B69.4F32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8</a:t>
            </a:fld>
            <a:endParaRPr lang="en-ZA"/>
          </a:p>
        </p:txBody>
      </p:sp>
      <p:pic>
        <p:nvPicPr>
          <p:cNvPr id="3074" name="Picture 2" descr="C:\Users\Public\Pictures\OBJuly2011Pictures\100_02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Illustrative narrative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i="1" dirty="0"/>
              <a:t>“</a:t>
            </a:r>
            <a:r>
              <a:rPr lang="en-ZA" sz="2800" i="1" dirty="0"/>
              <a:t>And he’s like, ‘Listen here, you are not supposed to be on this property’, and it’s a black guy – a very nice black guy and he speaks a very beautiful Afrikaans. He told me listen here, you look like a very smart white kid, I'm going to let you stay here provided you help me take care of this house and see that nothing goes with it, no </a:t>
            </a:r>
            <a:r>
              <a:rPr lang="en-ZA" sz="2800" i="1" dirty="0" err="1"/>
              <a:t>vandalisation</a:t>
            </a:r>
            <a:r>
              <a:rPr lang="en-ZA" sz="2800" i="1" dirty="0"/>
              <a:t> or whatsoever goes on here. Now I'm like, okay no it’s cool. Then I started staying there” </a:t>
            </a:r>
            <a:r>
              <a:rPr lang="en-ZA" sz="2800" dirty="0"/>
              <a:t>[#18].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A JOURNEY TOWARDS INDEPENDENT LIVING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BDE4-13D6-4F7A-9C95-A33844062585}" type="slidenum">
              <a:rPr lang="en-ZA" smtClean="0"/>
              <a:t>9</a:t>
            </a:fld>
            <a:endParaRPr lang="en-ZA"/>
          </a:p>
        </p:txBody>
      </p:sp>
      <p:pic>
        <p:nvPicPr>
          <p:cNvPr id="6" name="Picture 1" descr="cid:image001.png@01C98B69.4F32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66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357</TotalTime>
  <Words>1076</Words>
  <Application>Microsoft Office PowerPoint</Application>
  <PresentationFormat>On-screen Show (4:3)</PresentationFormat>
  <Paragraphs>132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 Pop</vt:lpstr>
      <vt:lpstr>A journey towards independent living</vt:lpstr>
      <vt:lpstr>Formulating ‘Success’</vt:lpstr>
      <vt:lpstr>STUDY SAMPLE</vt:lpstr>
      <vt:lpstr>the journey:  A Nascent theory</vt:lpstr>
      <vt:lpstr>Struggle toward independence</vt:lpstr>
      <vt:lpstr>Theme 1</vt:lpstr>
      <vt:lpstr>Illustrative narrative</vt:lpstr>
      <vt:lpstr>Theme 2:</vt:lpstr>
      <vt:lpstr>Illustrative narrative</vt:lpstr>
      <vt:lpstr>Theme 3:</vt:lpstr>
      <vt:lpstr>Illustrative narrative</vt:lpstr>
      <vt:lpstr>Theme 4:</vt:lpstr>
      <vt:lpstr>Illustrative narrative</vt:lpstr>
      <vt:lpstr>PowerPoint Presentation</vt:lpstr>
      <vt:lpstr>3 Stage research strategy</vt:lpstr>
      <vt:lpstr>Thank you and contact details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Loynes</dc:creator>
  <cp:lastModifiedBy>Thom</cp:lastModifiedBy>
  <cp:revision>39</cp:revision>
  <dcterms:created xsi:type="dcterms:W3CDTF">2012-03-01T12:36:55Z</dcterms:created>
  <dcterms:modified xsi:type="dcterms:W3CDTF">2012-03-19T13:00:29Z</dcterms:modified>
</cp:coreProperties>
</file>