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2" r:id="rId3"/>
  </p:sldMasterIdLst>
  <p:notesMasterIdLst>
    <p:notesMasterId r:id="rId19"/>
  </p:notesMasterIdLst>
  <p:sldIdLst>
    <p:sldId id="258" r:id="rId4"/>
    <p:sldId id="257" r:id="rId5"/>
    <p:sldId id="272" r:id="rId6"/>
    <p:sldId id="261" r:id="rId7"/>
    <p:sldId id="273" r:id="rId8"/>
    <p:sldId id="271" r:id="rId9"/>
    <p:sldId id="276" r:id="rId10"/>
    <p:sldId id="269" r:id="rId11"/>
    <p:sldId id="259" r:id="rId12"/>
    <p:sldId id="262" r:id="rId13"/>
    <p:sldId id="263" r:id="rId14"/>
    <p:sldId id="265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515" autoAdjust="0"/>
  </p:normalViewPr>
  <p:slideViewPr>
    <p:cSldViewPr>
      <p:cViewPr varScale="1">
        <p:scale>
          <a:sx n="51" d="100"/>
          <a:sy n="51" d="100"/>
        </p:scale>
        <p:origin x="-19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482FE-5C48-4888-BAFB-C19172AAF445}" type="datetimeFigureOut">
              <a:rPr lang="en-CA" smtClean="0"/>
              <a:t>20/03/2012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A0685-79E2-42B5-A520-628DAF70F1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05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87BAA5-61FC-4BE2-9594-B3958CC670E9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924B15-D636-45BC-B455-FD84EBEE923E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896CD1-6589-4776-92C4-C324C71B43D4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82D866-6CE4-44E8-A34F-734D0C11973C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2100D6-3DBD-495D-BFB9-AB5021B08693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52C6339-3B3C-4873-AD41-70AF9D334340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72BE183-C09C-4E11-AA17-D70822D1EB9A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B19533-0E4A-4479-9424-72615F7E17D6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cs typeface="Arial" pitchFamily="34" charset="0"/>
            </a:endParaRPr>
          </a:p>
          <a:p>
            <a:pPr eaLnBrk="1" hangingPunct="1"/>
            <a:endParaRPr lang="en-US" dirty="0" smtClean="0">
              <a:cs typeface="Arial" pitchFamily="34" charset="0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02D2F0-21B0-489B-A68F-EDD891A260FE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1" dirty="0" smtClean="0"/>
          </a:p>
          <a:p>
            <a:pPr>
              <a:spcBef>
                <a:spcPct val="0"/>
              </a:spcBef>
            </a:pPr>
            <a:endParaRPr lang="en-US" b="1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02BF98-D793-45B0-8406-B05B464C8D01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What we are going to do now, is look at some of the basic underlying principles of this training and this approach.  </a:t>
            </a:r>
          </a:p>
          <a:p>
            <a:r>
              <a:rPr lang="en-US" smtClean="0"/>
              <a:t>Do not take too long to say this as it is just an intro to what follows. </a:t>
            </a:r>
          </a:p>
          <a:p>
            <a:endParaRPr lang="en-US" smtClean="0"/>
          </a:p>
          <a:p>
            <a:r>
              <a:rPr lang="en-US" smtClean="0"/>
              <a:t>But make sure you emphasize that these are foundational principles.</a:t>
            </a:r>
          </a:p>
          <a:p>
            <a:endParaRPr lang="en-US" smtClean="0"/>
          </a:p>
          <a:p>
            <a:r>
              <a:rPr lang="en-US" smtClean="0"/>
              <a:t>The following are worth a bit of time – they are important principles and so do not rush them – make sure people understand.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D37E4-5D5D-4F25-823F-4B798D1872CF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8BD673-54C0-44BE-A090-51BAF4742348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6B9771-4D4B-4403-BAA9-C2E27F6C7CFF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56D09C-2651-43B1-91F1-302F1C165490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C964-9C5E-46F4-A1B0-C6EB673AA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70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1E61-E3E7-42A0-841B-8F7B1C2A0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77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F6BB-AB81-4095-AE5C-B01552A60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3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6097-E08B-4E82-A30F-C10B56618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41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44C-C88B-4B90-96B1-206D04E12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97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320F-1F68-4C6B-BF24-0E2E74BB5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0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E491-539E-4358-A364-C1A2FFB7E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21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8881-5AC4-4342-881C-FFE8F3D68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85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1F77-BD08-4FE2-9B54-CBE5DC1B6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422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4EAF9-A4B6-40FB-AC44-92ACB0714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52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C2DF-0B4D-4C8C-9D62-2582BF563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50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9A9F-458C-42B3-BE58-4FF9007AA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705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7D95-BA18-4431-B399-80F703F89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697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FAC3-45AC-4FF6-B743-906D12496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041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14939-3677-44A8-ADED-952329B47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01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51DF-DE37-44C3-88AD-804CFB563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25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BFDA-7832-4FC4-BCA6-B2A055819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901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1F10-097E-4C04-B906-F401BF326F5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38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48CC-A6C8-4896-98F7-C459835C25D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11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BE14-13E6-470A-9A34-95C54489CA6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82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BCA3-9CE3-48D3-8416-338627D0077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70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D189-C52C-45A6-BB61-C44BEE407B7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4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44D8-8CF6-4244-A32F-B73B348B4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1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A91E-49B8-4859-8AC0-ADEF0F1F01D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5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384D-F0CB-4C04-8DB1-C105E7A69B9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74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21CBC-E992-4006-9483-762F37BED00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0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050B-10D1-4899-9F5B-CE64EBAE03C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26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1346-693D-42F4-99AB-81092E4CEB5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78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F6D9-ACCA-4023-86E4-8C5B4A55CDB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37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274E-A6FB-4BED-953A-C888F988FBE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F32F-3C80-44D4-B4D7-6C3BD5598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70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D4EA-05E3-49AF-8E46-7C0BA87256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96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B914-2DDA-4BF7-8880-25DDCF8CE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23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7E09-678F-4F8B-9260-AEF39E172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05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F391A-6CDB-4A58-84C4-BD1CE3CD6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49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79BD-1F6F-4C1B-8F12-C5FABB923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39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A460D8-C266-4347-B1B7-477C74EB574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71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A7B07-FE27-4298-9376-AE405E24FD2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8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CEFF8-779D-4500-AAB4-8844A48CBF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7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Owner\Desktop\waterf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r="7030"/>
          <a:stretch>
            <a:fillRect/>
          </a:stretch>
        </p:blipFill>
        <p:spPr bwMode="auto">
          <a:xfrm>
            <a:off x="0" y="-52388"/>
            <a:ext cx="4643438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94696" y="1052736"/>
            <a:ext cx="457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The Therapeutic Use of Daily Life Events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982953" y="2996952"/>
            <a:ext cx="4140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CA" sz="3200" b="1" dirty="0" smtClean="0">
                <a:solidFill>
                  <a:srgbClr val="9BBB59">
                    <a:lumMod val="50000"/>
                  </a:srgbClr>
                </a:solidFill>
                <a:latin typeface="Georgia" pitchFamily="18" charset="0"/>
                <a:cs typeface="Arial" charset="0"/>
              </a:rPr>
              <a:t>Thom Garfat, PhD</a:t>
            </a:r>
            <a:endParaRPr lang="en-CA" sz="3200" b="1" dirty="0">
              <a:solidFill>
                <a:srgbClr val="9BBB59">
                  <a:lumMod val="50000"/>
                </a:srgbClr>
              </a:solidFill>
              <a:latin typeface="Georgia" pitchFamily="18" charset="0"/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CA" sz="32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CYC-Net </a:t>
            </a:r>
            <a:br>
              <a:rPr lang="en-CA" sz="32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rial" charset="0"/>
              </a:rPr>
            </a:br>
            <a:r>
              <a:rPr lang="en-CA" sz="32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Clan Gathering Conference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66938"/>
            <a:ext cx="36766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3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1850" y="292100"/>
            <a:ext cx="7389813" cy="67151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Noticing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913" y="1701800"/>
            <a:ext cx="7437437" cy="4427538"/>
          </a:xfrm>
        </p:spPr>
        <p:txBody>
          <a:bodyPr/>
          <a:lstStyle/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r>
              <a:rPr lang="en-CA" b="1" smtClean="0">
                <a:solidFill>
                  <a:srgbClr val="17375E"/>
                </a:solidFill>
              </a:rPr>
              <a:t>  ‘</a:t>
            </a:r>
            <a:r>
              <a:rPr lang="en-CA" sz="3400" b="1" smtClean="0">
                <a:solidFill>
                  <a:srgbClr val="17375E"/>
                </a:solidFill>
              </a:rPr>
              <a:t>Out there’ &amp; ‘In here’</a:t>
            </a:r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endParaRPr lang="en-CA" sz="3400" b="1" smtClean="0">
              <a:solidFill>
                <a:srgbClr val="17375E"/>
              </a:solidFill>
            </a:endParaRPr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r>
              <a:rPr lang="en-CA" sz="3400" b="1" smtClean="0">
                <a:solidFill>
                  <a:srgbClr val="17375E"/>
                </a:solidFill>
              </a:rPr>
              <a:t>  Attending to the moment</a:t>
            </a:r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endParaRPr lang="en-CA" sz="3400" b="1" smtClean="0">
              <a:solidFill>
                <a:srgbClr val="17375E"/>
              </a:solidFill>
            </a:endParaRPr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r>
              <a:rPr lang="en-CA" sz="3400" b="1" i="1" smtClean="0">
                <a:solidFill>
                  <a:srgbClr val="17375E"/>
                </a:solidFill>
              </a:rPr>
              <a:t>  </a:t>
            </a:r>
            <a:r>
              <a:rPr lang="en-CA" sz="3400" b="1" smtClean="0">
                <a:solidFill>
                  <a:srgbClr val="17375E"/>
                </a:solidFill>
              </a:rPr>
              <a:t>Do you see what I see?</a:t>
            </a:r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endParaRPr lang="en-CA" sz="3400" b="1" smtClean="0">
              <a:solidFill>
                <a:srgbClr val="17375E"/>
              </a:solidFill>
            </a:endParaRPr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r>
              <a:rPr lang="en-CA" sz="3400" b="1" smtClean="0">
                <a:solidFill>
                  <a:srgbClr val="17375E"/>
                </a:solidFill>
              </a:rPr>
              <a:t>  Noticing opportunities</a:t>
            </a:r>
            <a:endParaRPr lang="en-US" sz="3400" b="1" smtClean="0">
              <a:solidFill>
                <a:srgbClr val="17375E"/>
              </a:solidFill>
            </a:endParaRPr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8245" name="TextBox 5"/>
          <p:cNvSpPr txBox="1">
            <a:spLocks noChangeArrowheads="1"/>
          </p:cNvSpPr>
          <p:nvPr/>
        </p:nvSpPr>
        <p:spPr bwMode="auto">
          <a:xfrm>
            <a:off x="0" y="6488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h</a:t>
            </a:r>
          </a:p>
        </p:txBody>
      </p:sp>
      <p:pic>
        <p:nvPicPr>
          <p:cNvPr id="7" name="Picture 6" descr="Take ris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3789363"/>
            <a:ext cx="1595438" cy="191611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29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585" y="1145348"/>
            <a:ext cx="4271317" cy="5712652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>
                <a:solidFill>
                  <a:schemeClr val="tx2">
                    <a:lumMod val="75000"/>
                  </a:schemeClr>
                </a:solidFill>
              </a:rPr>
              <a:t>Noticing ‘out there’</a:t>
            </a:r>
          </a:p>
          <a:p>
            <a:pPr lvl="1" eaLnBrk="1" hangingPunct="1">
              <a:defRPr/>
            </a:pP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</a:rPr>
              <a:t>Context</a:t>
            </a:r>
          </a:p>
          <a:p>
            <a:pPr lvl="1" eaLnBrk="1" hangingPunct="1">
              <a:defRPr/>
            </a:pP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</a:rPr>
              <a:t>Who does what</a:t>
            </a:r>
          </a:p>
          <a:p>
            <a:pPr lvl="1" eaLnBrk="1" hangingPunct="1">
              <a:defRPr/>
            </a:pP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</a:rPr>
              <a:t>Rhythms</a:t>
            </a:r>
          </a:p>
          <a:p>
            <a:pPr lvl="1" eaLnBrk="1" hangingPunct="1">
              <a:defRPr/>
            </a:pP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</a:rPr>
              <a:t>Connections</a:t>
            </a:r>
          </a:p>
          <a:p>
            <a:pPr lvl="1" eaLnBrk="1" hangingPunct="1">
              <a:defRPr/>
            </a:pPr>
            <a:r>
              <a:rPr lang="en-CA" sz="2200" b="1" dirty="0" smtClean="0">
                <a:solidFill>
                  <a:srgbClr val="C00000"/>
                </a:solidFill>
              </a:rPr>
              <a:t>Opportunities</a:t>
            </a:r>
            <a:endParaRPr lang="en-CA" sz="21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CA" b="1" dirty="0" smtClean="0">
                <a:solidFill>
                  <a:schemeClr val="tx2">
                    <a:lumMod val="75000"/>
                  </a:schemeClr>
                </a:solidFill>
              </a:rPr>
              <a:t>Noticing ‘in here’</a:t>
            </a:r>
          </a:p>
          <a:p>
            <a:pPr lvl="1" eaLnBrk="1" hangingPunct="1">
              <a:defRPr/>
            </a:pP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</a:rPr>
              <a:t>Feelings</a:t>
            </a:r>
          </a:p>
          <a:p>
            <a:pPr lvl="1" eaLnBrk="1" hangingPunct="1">
              <a:defRPr/>
            </a:pP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</a:rPr>
              <a:t>Thoughts</a:t>
            </a:r>
          </a:p>
          <a:p>
            <a:pPr lvl="1" eaLnBrk="1" hangingPunct="1">
              <a:defRPr/>
            </a:pP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</a:rPr>
              <a:t>Physical experiences</a:t>
            </a:r>
          </a:p>
          <a:p>
            <a:pPr lvl="1" eaLnBrk="1" hangingPunct="1">
              <a:defRPr/>
            </a:pPr>
            <a:r>
              <a:rPr lang="en-CA" sz="2200" b="1" dirty="0" smtClean="0">
                <a:solidFill>
                  <a:schemeClr val="tx2">
                    <a:lumMod val="75000"/>
                  </a:schemeClr>
                </a:solidFill>
              </a:rPr>
              <a:t>Desires to act</a:t>
            </a:r>
          </a:p>
          <a:p>
            <a:pPr lvl="1" eaLnBrk="1" hangingPunct="1">
              <a:defRPr/>
            </a:pPr>
            <a:r>
              <a:rPr lang="en-CA" sz="2200" b="1" dirty="0" smtClean="0">
                <a:solidFill>
                  <a:srgbClr val="C00000"/>
                </a:solidFill>
              </a:rPr>
              <a:t>Experience of Self in Context</a:t>
            </a:r>
          </a:p>
          <a:p>
            <a:pPr marL="457200" lvl="1" indent="0" eaLnBrk="1" hangingPunct="1">
              <a:buNone/>
              <a:defRPr/>
            </a:pPr>
            <a:r>
              <a:rPr lang="en-CA" sz="2200" b="1" dirty="0" smtClean="0">
                <a:solidFill>
                  <a:srgbClr val="C00000"/>
                </a:solidFill>
              </a:rPr>
              <a:t>         (active self awareness)</a:t>
            </a:r>
          </a:p>
          <a:p>
            <a:pPr eaLnBrk="1" hangingPunct="1">
              <a:defRPr/>
            </a:pPr>
            <a:endParaRPr lang="en-CA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CA" sz="2600" b="1" dirty="0" smtClean="0">
              <a:solidFill>
                <a:srgbClr val="FFFF00"/>
              </a:solidFill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1850" y="292100"/>
            <a:ext cx="73898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kern="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Noticing</a:t>
            </a:r>
            <a:endParaRPr lang="en-US" sz="4200" b="1" kern="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pic>
        <p:nvPicPr>
          <p:cNvPr id="7" name="Picture 6" descr="Take ris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667" y="1355064"/>
            <a:ext cx="4129721" cy="495425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96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  <a:solidFill>
            <a:srgbClr val="D2FB89"/>
          </a:solidFill>
        </p:spPr>
        <p:txBody>
          <a:bodyPr/>
          <a:lstStyle/>
          <a:p>
            <a:pPr eaLnBrk="1" hangingPunct="1"/>
            <a:r>
              <a:rPr lang="en-US" sz="3400" b="1" smtClean="0"/>
              <a:t>Analysis &amp; Reflection                  .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313"/>
            <a:ext cx="8445500" cy="50768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400" b="1" dirty="0" smtClean="0"/>
              <a:t> </a:t>
            </a:r>
            <a:r>
              <a:rPr lang="en-CA" sz="2400" b="1" dirty="0" smtClean="0"/>
              <a:t>Analysis of behaviour as it relates to the </a:t>
            </a:r>
            <a:r>
              <a:rPr lang="en-CA" sz="2400" b="1" i="1" dirty="0" smtClean="0">
                <a:solidFill>
                  <a:srgbClr val="C00000"/>
                </a:solidFill>
              </a:rPr>
              <a:t>Context</a:t>
            </a:r>
            <a:r>
              <a:rPr lang="en-CA" sz="2400" i="1" dirty="0" smtClean="0">
                <a:solidFill>
                  <a:srgbClr val="C00000"/>
                </a:solidFill>
              </a:rPr>
              <a:t> </a:t>
            </a:r>
            <a:r>
              <a:rPr lang="en-CA" sz="2400" b="1" i="1" dirty="0" smtClean="0">
                <a:solidFill>
                  <a:srgbClr val="C00000"/>
                </a:solidFill>
              </a:rPr>
              <a:t>of Intervention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2400" b="1" dirty="0" smtClean="0"/>
              <a:t> Referencing theory or knowledge</a:t>
            </a:r>
            <a:endParaRPr lang="en-CA" sz="2400" dirty="0" smtClean="0"/>
          </a:p>
          <a:p>
            <a:pPr eaLnBrk="1" hangingPunct="1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2400" b="1" dirty="0" smtClean="0"/>
              <a:t> Relating what you are seeing to your understanding of the youth</a:t>
            </a:r>
            <a:endParaRPr lang="en-CA" sz="2400" dirty="0" smtClean="0"/>
          </a:p>
          <a:p>
            <a:pPr eaLnBrk="1" hangingPunct="1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CA" sz="2400" b="1" dirty="0" smtClean="0"/>
              <a:t>Defining the potential relationship of immediate to overall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CA" sz="2400" b="1" dirty="0" smtClean="0"/>
              <a:t>Attending to Self</a:t>
            </a:r>
            <a:r>
              <a:rPr lang="en-CA" sz="2400" dirty="0" smtClean="0"/>
              <a:t> (</a:t>
            </a:r>
            <a:r>
              <a:rPr lang="en-CA" sz="2400" i="1" dirty="0" smtClean="0"/>
              <a:t>Meaning-Making in Action</a:t>
            </a:r>
            <a:r>
              <a:rPr lang="en-CA" sz="2400" dirty="0" smtClean="0"/>
              <a:t>)</a:t>
            </a:r>
            <a:endParaRPr lang="en-US" sz="2400" dirty="0" smtClean="0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62469" name="Picture 5" descr="Deveena_6 Resiz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115" y="188913"/>
            <a:ext cx="2260485" cy="1511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3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214438"/>
            <a:ext cx="8137525" cy="56435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C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CA" sz="2800" b="1" dirty="0" smtClean="0"/>
              <a:t>Preparation of Self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CA" sz="2800" b="1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CA" sz="2800" b="1" dirty="0" smtClean="0"/>
              <a:t> Alternative Interventions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CA" sz="2800" b="1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CA" sz="2800" b="1" dirty="0" smtClean="0"/>
              <a:t> How might Other interpret the Intervention?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CA" sz="2800" b="1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CA" sz="2800" b="1" dirty="0" smtClean="0"/>
              <a:t> Timing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CA" sz="2800" b="1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CA" sz="2800" b="1" dirty="0" smtClean="0"/>
              <a:t> The Availability of Other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0" y="998538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5356" y="-102456"/>
            <a:ext cx="9144000" cy="1125538"/>
          </a:xfrm>
          <a:prstGeom prst="rect">
            <a:avLst/>
          </a:prstGeom>
          <a:solidFill>
            <a:srgbClr val="D2FB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CA" sz="3400" b="1" dirty="0" smtClean="0">
                <a:solidFill>
                  <a:srgbClr val="17375E"/>
                </a:solidFill>
              </a:rPr>
              <a:t>Intervention</a:t>
            </a:r>
            <a:endParaRPr lang="en-US" sz="3400" b="1" dirty="0" smtClean="0">
              <a:solidFill>
                <a:srgbClr val="17375E"/>
              </a:solidFill>
            </a:endParaRPr>
          </a:p>
        </p:txBody>
      </p:sp>
      <p:pic>
        <p:nvPicPr>
          <p:cNvPr id="64517" name="Picture 6" descr="Jaz_19[1] Resiz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7333"/>
            <a:ext cx="2097013" cy="3135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85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  <a:solidFill>
            <a:srgbClr val="D2FB89"/>
          </a:solidFill>
        </p:spPr>
        <p:txBody>
          <a:bodyPr/>
          <a:lstStyle/>
          <a:p>
            <a:pPr eaLnBrk="1" hangingPunct="1"/>
            <a:r>
              <a:rPr lang="en-CA" sz="3400" b="1" smtClean="0">
                <a:solidFill>
                  <a:srgbClr val="17375E"/>
                </a:solidFill>
              </a:rPr>
              <a:t>Intervention</a:t>
            </a:r>
            <a:endParaRPr lang="en-US" sz="3400" b="1" smtClean="0">
              <a:solidFill>
                <a:srgbClr val="17375E"/>
              </a:solidFill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700213"/>
            <a:ext cx="7164388" cy="3997325"/>
          </a:xfrm>
        </p:spPr>
        <p:txBody>
          <a:bodyPr/>
          <a:lstStyle/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r>
              <a:rPr lang="en-CA" b="1" smtClean="0">
                <a:solidFill>
                  <a:schemeClr val="bg1"/>
                </a:solidFill>
              </a:rPr>
              <a:t>  </a:t>
            </a:r>
            <a:r>
              <a:rPr lang="en-CA" b="1" smtClean="0"/>
              <a:t>Attending to Feedback</a:t>
            </a:r>
            <a:r>
              <a:rPr lang="en-US" smtClean="0"/>
              <a:t> </a:t>
            </a:r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r>
              <a:rPr lang="en-CA" b="1" smtClean="0"/>
              <a:t>  Approaching the Interaction</a:t>
            </a:r>
            <a:r>
              <a:rPr lang="en-US" smtClean="0"/>
              <a:t> </a:t>
            </a:r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r>
              <a:rPr lang="en-CA" b="1" smtClean="0"/>
              <a:t>  Connecting</a:t>
            </a:r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endParaRPr lang="en-CA" b="1" smtClean="0"/>
          </a:p>
          <a:p>
            <a:pPr eaLnBrk="1" hangingPunct="1">
              <a:buClr>
                <a:srgbClr val="17375E"/>
              </a:buClr>
              <a:buFont typeface="Wingdings" pitchFamily="2" charset="2"/>
              <a:buChar char="Ø"/>
            </a:pPr>
            <a:r>
              <a:rPr lang="en-CA" b="1" smtClean="0"/>
              <a:t>  Intention and Intervention</a:t>
            </a:r>
            <a:endParaRPr lang="en-US" b="1" smtClean="0"/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5541" name="Picture 5" descr="Holly_+_Deveena_4[1] Resiz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4072" y="52386"/>
            <a:ext cx="3002916" cy="2008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627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A Moment Can Change a Life Forever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839731" y="3473450"/>
            <a:ext cx="52927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charset="0"/>
              </a:rPr>
              <a:t>But you changed my life</a:t>
            </a:r>
            <a:br>
              <a:rPr lang="en-CA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charset="0"/>
              </a:rPr>
            </a:br>
            <a:r>
              <a:rPr lang="en-CA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charset="0"/>
              </a:rPr>
              <a:t>Came along in a time of strife</a:t>
            </a:r>
            <a:br>
              <a:rPr lang="en-CA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charset="0"/>
              </a:rPr>
            </a:br>
            <a:r>
              <a:rPr lang="en-CA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charset="0"/>
              </a:rPr>
              <a:t>I was under the gun, clouds blocking the sun</a:t>
            </a:r>
            <a:br>
              <a:rPr lang="en-CA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charset="0"/>
              </a:rPr>
            </a:br>
            <a:r>
              <a:rPr lang="en-CA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charset="0"/>
              </a:rPr>
              <a:t>You changed my life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solidFill>
                <a:prstClr val="black"/>
              </a:solidFill>
              <a:latin typeface="Arial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b="1" dirty="0">
                <a:solidFill>
                  <a:prstClr val="black"/>
                </a:solidFill>
                <a:latin typeface="Arial" pitchFamily="34" charset="0"/>
                <a:cs typeface="Arial" charset="0"/>
              </a:rPr>
              <a:t>. . . Bob Dylan, 1982</a:t>
            </a:r>
          </a:p>
        </p:txBody>
      </p:sp>
      <p:pic>
        <p:nvPicPr>
          <p:cNvPr id="63492" name="Picture 2" descr="http://mynonprofitwebsite.com/blog/wp-content/uploads/2008/05/emo-for-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38455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9" y="6047208"/>
            <a:ext cx="36766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179388" y="3573463"/>
            <a:ext cx="8229600" cy="2808287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Engaging in the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Opportunities Available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in the Moments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of Daily Life</a:t>
            </a:r>
          </a:p>
        </p:txBody>
      </p:sp>
    </p:spTree>
    <p:extLst>
      <p:ext uri="{BB962C8B-B14F-4D97-AF65-F5344CB8AC3E}">
        <p14:creationId xmlns:p14="http://schemas.microsoft.com/office/powerpoint/2010/main" val="12311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47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98156"/>
              </p:ext>
            </p:extLst>
          </p:nvPr>
        </p:nvGraphicFramePr>
        <p:xfrm>
          <a:off x="179388" y="908050"/>
          <a:ext cx="8785225" cy="5113338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133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Participate with people as they live their lives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Rituals of encounter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Meeting them where they’re at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Connection and engagement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Being in relationship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Examining context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Intentionality of action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Responsively developmental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Hanging out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Hanging 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Needs-based focus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Counseling on the go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Doing ‘with’, not ‘for’ or ‘to’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68425" marR="684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Working in the now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Flexibility and individuality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Rhythmicity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Reflection 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Meaning-making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Purposeful use of activities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Family-oriented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Being emotionally present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Strengths based &amp; resiliency focus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It’s all about us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Love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Using daily life events to facilitate change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68425" marR="684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88913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pitchFamily="34" charset="0"/>
              </a:rPr>
              <a:t>Founded on the Characteristics of a Child &amp; Youth Care Approach</a:t>
            </a:r>
            <a:endParaRPr lang="en-US" sz="2000" b="1" dirty="0">
              <a:solidFill>
                <a:srgbClr val="1F497D">
                  <a:lumMod val="75000"/>
                </a:srgb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0123" name="TextBox 5"/>
          <p:cNvSpPr txBox="1">
            <a:spLocks noChangeArrowheads="1"/>
          </p:cNvSpPr>
          <p:nvPr/>
        </p:nvSpPr>
        <p:spPr bwMode="auto">
          <a:xfrm>
            <a:off x="0" y="620553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Garfat &amp; Fulcher, 2011</a:t>
            </a:r>
          </a:p>
        </p:txBody>
      </p:sp>
    </p:spTree>
    <p:extLst>
      <p:ext uri="{BB962C8B-B14F-4D97-AF65-F5344CB8AC3E}">
        <p14:creationId xmlns:p14="http://schemas.microsoft.com/office/powerpoint/2010/main" val="14269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This is Not a New Idea 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– the Importance of Daily Life Events</a:t>
            </a:r>
          </a:p>
        </p:txBody>
      </p:sp>
      <p:pic>
        <p:nvPicPr>
          <p:cNvPr id="101379" name="Picture 7" descr="daily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2" y="1628774"/>
            <a:ext cx="8425722" cy="513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1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59829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/>
              <a:t>REDL (1959)</a:t>
            </a:r>
          </a:p>
          <a:p>
            <a:pPr algn="ctr"/>
            <a:r>
              <a:rPr lang="en-CA" sz="2800" b="1" dirty="0" smtClean="0"/>
              <a:t>“This </a:t>
            </a:r>
            <a:r>
              <a:rPr lang="en-CA" sz="2800" b="1" dirty="0"/>
              <a:t>opportunity gives (the worker) </a:t>
            </a:r>
          </a:p>
          <a:p>
            <a:pPr algn="ctr"/>
            <a:r>
              <a:rPr lang="en-CA" sz="2800" b="1" dirty="0"/>
              <a:t>a </a:t>
            </a:r>
            <a:r>
              <a:rPr lang="en-US" sz="2800" b="1" dirty="0"/>
              <a:t>long-hoped-for chance to help </a:t>
            </a:r>
            <a:r>
              <a:rPr lang="en-CA" sz="2800" b="1" dirty="0"/>
              <a:t>the </a:t>
            </a:r>
            <a:r>
              <a:rPr lang="en-CA" sz="2800" b="1" dirty="0" smtClean="0"/>
              <a:t>client.” </a:t>
            </a:r>
            <a:endParaRPr lang="en-US" sz="2800" b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2404045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+mj-lt"/>
              </a:rPr>
              <a:t>MAIER (1987)</a:t>
            </a:r>
          </a:p>
          <a:p>
            <a:pPr algn="ctr" eaLnBrk="1" hangingPunct="1"/>
            <a:r>
              <a:rPr lang="en-US" sz="2800" b="1" dirty="0" smtClean="0">
                <a:latin typeface="+mj-lt"/>
              </a:rPr>
              <a:t>“Genuine </a:t>
            </a:r>
            <a:r>
              <a:rPr lang="en-US" sz="2800" b="1" dirty="0" err="1">
                <a:latin typeface="+mj-lt"/>
              </a:rPr>
              <a:t>carework</a:t>
            </a:r>
            <a:r>
              <a:rPr lang="en-US" sz="2800" b="1" dirty="0">
                <a:latin typeface="+mj-lt"/>
              </a:rPr>
              <a:t> </a:t>
            </a:r>
          </a:p>
          <a:p>
            <a:pPr algn="ctr" eaLnBrk="1" hangingPunct="1"/>
            <a:r>
              <a:rPr lang="en-US" sz="2800" b="1" dirty="0">
                <a:latin typeface="+mj-lt"/>
              </a:rPr>
              <a:t>entails the </a:t>
            </a:r>
            <a:r>
              <a:rPr lang="en-US" sz="2800" b="1" i="1" dirty="0">
                <a:latin typeface="+mj-lt"/>
              </a:rPr>
              <a:t>utilization</a:t>
            </a:r>
            <a:r>
              <a:rPr lang="en-US" sz="2800" b="1" dirty="0">
                <a:latin typeface="+mj-lt"/>
              </a:rPr>
              <a:t> of everyday happenings”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81979" y="4169066"/>
            <a:ext cx="79200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CA" sz="2800" b="1" dirty="0" smtClean="0">
                <a:latin typeface="+mj-lt"/>
              </a:rPr>
              <a:t>WARD (1998)</a:t>
            </a:r>
          </a:p>
          <a:p>
            <a:pPr algn="ctr" eaLnBrk="1" hangingPunct="1"/>
            <a:r>
              <a:rPr lang="en-CA" sz="2800" b="1" dirty="0" smtClean="0">
                <a:latin typeface="+mj-lt"/>
              </a:rPr>
              <a:t>“</a:t>
            </a:r>
            <a:r>
              <a:rPr lang="en-CA" sz="2800" b="1" dirty="0">
                <a:latin typeface="+mj-lt"/>
              </a:rPr>
              <a:t>Workers . . .  have to ‘be therapeutic’ in everyday life alongside the children </a:t>
            </a:r>
            <a:r>
              <a:rPr lang="en-CA" sz="2800" b="1" dirty="0" smtClean="0">
                <a:latin typeface="+mj-lt"/>
              </a:rPr>
              <a:t>. . . in </a:t>
            </a:r>
            <a:r>
              <a:rPr lang="en-CA" sz="2800" b="1" dirty="0">
                <a:latin typeface="+mj-lt"/>
              </a:rPr>
              <a:t>the informal ‘in-between times’ </a:t>
            </a:r>
            <a:r>
              <a:rPr lang="en-CA" sz="2800" b="1" dirty="0" smtClean="0">
                <a:latin typeface="+mj-lt"/>
              </a:rPr>
              <a:t>and </a:t>
            </a:r>
            <a:r>
              <a:rPr lang="en-CA" sz="2800" b="1" dirty="0">
                <a:latin typeface="+mj-lt"/>
              </a:rPr>
              <a:t>at unplanned moments.”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9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7129463" cy="6524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b="1" dirty="0" smtClean="0">
                <a:solidFill>
                  <a:srgbClr val="336699"/>
                </a:solidFill>
              </a:rPr>
              <a:t>The Little Things</a:t>
            </a:r>
            <a:endParaRPr lang="en-US" b="1" dirty="0" smtClean="0">
              <a:solidFill>
                <a:srgbClr val="336699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844600"/>
            <a:ext cx="4103687" cy="4248696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600" b="1" dirty="0" smtClean="0"/>
              <a:t>Focusing on small important moments and experiences is a part of the history of working with young people.</a:t>
            </a:r>
            <a:endParaRPr lang="en-CA" sz="3600" dirty="0" smtClean="0"/>
          </a:p>
          <a:p>
            <a:pPr eaLnBrk="1" hangingPunct="1"/>
            <a:endParaRPr lang="en-US" sz="1900" dirty="0" smtClean="0"/>
          </a:p>
        </p:txBody>
      </p:sp>
      <p:sp>
        <p:nvSpPr>
          <p:cNvPr id="74756" name="Line 5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4757" name="Picture 6" descr="Camphill%20campus%20pupi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01" y="332358"/>
            <a:ext cx="4113488" cy="6192986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0" y="5661025"/>
            <a:ext cx="9144000" cy="1196975"/>
          </a:xfrm>
          <a:solidFill>
            <a:schemeClr val="tx1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 FEW UNDERLYING PRINCIPLES</a:t>
            </a:r>
          </a:p>
        </p:txBody>
      </p:sp>
      <p:pic>
        <p:nvPicPr>
          <p:cNvPr id="197636" name="Picture 4" descr="http://2.bp.blogspot.com/_a78g75RPbME/SyMDTXzzf6I/AAAAAAAABeA/CDw4vVwca2s/s400/principl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404664"/>
            <a:ext cx="4679950" cy="4665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5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2390665" y="551746"/>
            <a:ext cx="5112568" cy="113583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C00CC"/>
                </a:solidFill>
              </a:rPr>
              <a:t>Everything </a:t>
            </a:r>
            <a:r>
              <a:rPr lang="en-US" sz="3600" b="1" dirty="0">
                <a:solidFill>
                  <a:srgbClr val="CC00CC"/>
                </a:solidFill>
              </a:rPr>
              <a:t>O</a:t>
            </a:r>
            <a:r>
              <a:rPr lang="en-US" sz="3600" b="1" dirty="0" smtClean="0">
                <a:solidFill>
                  <a:srgbClr val="CC00CC"/>
                </a:solidFill>
              </a:rPr>
              <a:t>ccurs </a:t>
            </a:r>
            <a:br>
              <a:rPr lang="en-US" sz="3600" b="1" dirty="0" smtClean="0">
                <a:solidFill>
                  <a:srgbClr val="CC00CC"/>
                </a:solidFill>
              </a:rPr>
            </a:br>
            <a:r>
              <a:rPr lang="en-US" sz="3600" b="1" dirty="0" smtClean="0">
                <a:solidFill>
                  <a:srgbClr val="CC00CC"/>
                </a:solidFill>
              </a:rPr>
              <a:t>in a Specific </a:t>
            </a:r>
            <a:r>
              <a:rPr lang="en-US" sz="3600" b="1" dirty="0">
                <a:solidFill>
                  <a:srgbClr val="CC00CC"/>
                </a:solidFill>
              </a:rPr>
              <a:t>C</a:t>
            </a:r>
            <a:r>
              <a:rPr lang="en-US" sz="3600" b="1" dirty="0" smtClean="0">
                <a:solidFill>
                  <a:srgbClr val="CC00CC"/>
                </a:solidFill>
              </a:rPr>
              <a:t>ontext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57347" name="Picture 5" descr="Pictur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795"/>
            <a:ext cx="2592289" cy="182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late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687580"/>
            <a:ext cx="1944216" cy="2659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11760" y="2180028"/>
            <a:ext cx="4897438" cy="16718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CA" sz="3600" b="1" dirty="0" smtClean="0">
                <a:solidFill>
                  <a:srgbClr val="C00000"/>
                </a:solidFill>
              </a:rPr>
              <a:t>Meaning Making is Central to Effective Intervention</a:t>
            </a:r>
            <a:r>
              <a:rPr lang="en-CA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C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3" y="4005064"/>
            <a:ext cx="2137989" cy="264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58652" y="4653136"/>
            <a:ext cx="6985348" cy="15841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Many youths could benefit from a different experience of self 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in relationship</a:t>
            </a:r>
          </a:p>
        </p:txBody>
      </p:sp>
    </p:spTree>
    <p:extLst>
      <p:ext uri="{BB962C8B-B14F-4D97-AF65-F5344CB8AC3E}">
        <p14:creationId xmlns:p14="http://schemas.microsoft.com/office/powerpoint/2010/main" val="13495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7" descr="http://upload.wikimedia.org/wikipedia/commons/5/57/Caring_H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5" y="1359669"/>
            <a:ext cx="4930669" cy="5320192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C00000">
              <a:alpha val="7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prstClr val="white"/>
                </a:solidFill>
                <a:cs typeface="Arial" charset="0"/>
              </a:rPr>
              <a:t>A Process for Intervening </a:t>
            </a:r>
            <a:r>
              <a:rPr lang="en-US" sz="3600" b="1" dirty="0">
                <a:solidFill>
                  <a:prstClr val="white"/>
                </a:solidFill>
                <a:cs typeface="Arial" charset="0"/>
              </a:rPr>
              <a:t>into Daily Life Events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29812" y="1628800"/>
            <a:ext cx="3767460" cy="505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400" b="1" dirty="0" smtClean="0"/>
              <a:t>  </a:t>
            </a:r>
            <a:r>
              <a:rPr lang="en-CA" sz="3600" b="1" dirty="0" smtClean="0">
                <a:solidFill>
                  <a:srgbClr val="C00000"/>
                </a:solidFill>
              </a:rPr>
              <a:t>Noticing</a:t>
            </a:r>
            <a:br>
              <a:rPr lang="en-CA" sz="3600" b="1" dirty="0" smtClean="0">
                <a:solidFill>
                  <a:srgbClr val="C00000"/>
                </a:solidFill>
              </a:rPr>
            </a:br>
            <a:endParaRPr lang="en-CA" sz="3600" b="1" dirty="0" smtClean="0">
              <a:solidFill>
                <a:srgbClr val="C00000"/>
              </a:solidFill>
            </a:endParaRPr>
          </a:p>
          <a:p>
            <a:pPr algn="ctr" eaLnBrk="1" hangingPunct="1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600" b="1" dirty="0" smtClean="0">
                <a:solidFill>
                  <a:srgbClr val="C00000"/>
                </a:solidFill>
              </a:rPr>
              <a:t>  Analysis &amp; Reflection</a:t>
            </a:r>
            <a:br>
              <a:rPr lang="en-CA" sz="3600" b="1" dirty="0" smtClean="0">
                <a:solidFill>
                  <a:srgbClr val="C00000"/>
                </a:solidFill>
              </a:rPr>
            </a:br>
            <a:endParaRPr lang="en-CA" sz="3600" b="1" dirty="0" smtClean="0">
              <a:solidFill>
                <a:srgbClr val="C00000"/>
              </a:solidFill>
            </a:endParaRPr>
          </a:p>
          <a:p>
            <a:pPr algn="ctr" eaLnBrk="1" hangingPunct="1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600" b="1" dirty="0" smtClean="0">
                <a:solidFill>
                  <a:srgbClr val="C00000"/>
                </a:solidFill>
              </a:rPr>
              <a:t>  Preparation</a:t>
            </a:r>
            <a:br>
              <a:rPr lang="en-CA" sz="3600" b="1" dirty="0" smtClean="0">
                <a:solidFill>
                  <a:srgbClr val="C00000"/>
                </a:solidFill>
              </a:rPr>
            </a:br>
            <a:endParaRPr lang="en-CA" sz="3600" b="1" dirty="0" smtClean="0">
              <a:solidFill>
                <a:srgbClr val="C00000"/>
              </a:solidFill>
            </a:endParaRPr>
          </a:p>
          <a:p>
            <a:pPr algn="ctr" eaLnBrk="1" hangingPunct="1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600" b="1" dirty="0" smtClean="0">
                <a:solidFill>
                  <a:srgbClr val="C00000"/>
                </a:solidFill>
              </a:rPr>
              <a:t>  Intervention</a:t>
            </a:r>
            <a:endParaRPr lang="en-US" sz="3600" b="1" dirty="0" smtClean="0">
              <a:solidFill>
                <a:srgbClr val="C0000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505</Words>
  <Application>Microsoft Office PowerPoint</Application>
  <PresentationFormat>On-screen Show (4:3)</PresentationFormat>
  <Paragraphs>123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9_Office Theme</vt:lpstr>
      <vt:lpstr>10_Office Theme</vt:lpstr>
      <vt:lpstr>2_Office Theme</vt:lpstr>
      <vt:lpstr>PowerPoint Presentation</vt:lpstr>
      <vt:lpstr>Engaging in the  Opportunities Available  in the Moments  of Daily Life</vt:lpstr>
      <vt:lpstr>PowerPoint Presentation</vt:lpstr>
      <vt:lpstr>This is Not a New Idea  – the Importance of Daily Life Events</vt:lpstr>
      <vt:lpstr>PowerPoint Presentation</vt:lpstr>
      <vt:lpstr>The Little Things</vt:lpstr>
      <vt:lpstr>A FEW UNDERLYING PRINCIPLES</vt:lpstr>
      <vt:lpstr>Everything Occurs  in a Specific Context</vt:lpstr>
      <vt:lpstr>PowerPoint Presentation</vt:lpstr>
      <vt:lpstr>Noticing</vt:lpstr>
      <vt:lpstr>PowerPoint Presentation</vt:lpstr>
      <vt:lpstr>Analysis &amp; Reflection                  . </vt:lpstr>
      <vt:lpstr>PowerPoint Presentation</vt:lpstr>
      <vt:lpstr>Intervention</vt:lpstr>
      <vt:lpstr>A Moment Can Change a Life Forever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</dc:creator>
  <cp:lastModifiedBy>Thom</cp:lastModifiedBy>
  <cp:revision>14</cp:revision>
  <dcterms:created xsi:type="dcterms:W3CDTF">2012-03-19T16:04:13Z</dcterms:created>
  <dcterms:modified xsi:type="dcterms:W3CDTF">2012-03-20T08:23:00Z</dcterms:modified>
</cp:coreProperties>
</file>