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2"/>
  </p:notesMasterIdLst>
  <p:sldIdLst>
    <p:sldId id="260" r:id="rId2"/>
    <p:sldId id="273" r:id="rId3"/>
    <p:sldId id="280" r:id="rId4"/>
    <p:sldId id="409" r:id="rId5"/>
    <p:sldId id="417" r:id="rId6"/>
    <p:sldId id="276" r:id="rId7"/>
    <p:sldId id="281" r:id="rId8"/>
    <p:sldId id="297" r:id="rId9"/>
    <p:sldId id="298" r:id="rId10"/>
    <p:sldId id="299" r:id="rId11"/>
    <p:sldId id="300" r:id="rId12"/>
    <p:sldId id="301" r:id="rId13"/>
    <p:sldId id="302" r:id="rId14"/>
    <p:sldId id="268" r:id="rId15"/>
    <p:sldId id="267" r:id="rId16"/>
    <p:sldId id="333" r:id="rId17"/>
    <p:sldId id="329" r:id="rId18"/>
    <p:sldId id="332" r:id="rId19"/>
    <p:sldId id="339" r:id="rId20"/>
    <p:sldId id="330" r:id="rId21"/>
    <p:sldId id="415" r:id="rId22"/>
    <p:sldId id="416" r:id="rId23"/>
    <p:sldId id="314" r:id="rId24"/>
    <p:sldId id="315" r:id="rId25"/>
    <p:sldId id="264" r:id="rId26"/>
    <p:sldId id="321" r:id="rId27"/>
    <p:sldId id="277" r:id="rId28"/>
    <p:sldId id="282" r:id="rId29"/>
    <p:sldId id="288" r:id="rId30"/>
    <p:sldId id="286" r:id="rId31"/>
    <p:sldId id="284" r:id="rId32"/>
    <p:sldId id="285" r:id="rId33"/>
    <p:sldId id="289" r:id="rId34"/>
    <p:sldId id="414" r:id="rId35"/>
    <p:sldId id="324" r:id="rId36"/>
    <p:sldId id="335" r:id="rId37"/>
    <p:sldId id="413" r:id="rId38"/>
    <p:sldId id="291" r:id="rId39"/>
    <p:sldId id="292" r:id="rId40"/>
    <p:sldId id="343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FF"/>
    <a:srgbClr val="99CC00"/>
    <a:srgbClr val="33CCFF"/>
    <a:srgbClr val="6666FF"/>
    <a:srgbClr val="FF9900"/>
    <a:srgbClr val="CCFF33"/>
    <a:srgbClr val="99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50" autoAdjust="0"/>
    <p:restoredTop sz="80800" autoAdjust="0"/>
  </p:normalViewPr>
  <p:slideViewPr>
    <p:cSldViewPr>
      <p:cViewPr varScale="1">
        <p:scale>
          <a:sx n="62" d="100"/>
          <a:sy n="62" d="100"/>
        </p:scale>
        <p:origin x="-63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2D29652-5559-410E-9C4E-62725D357EC7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7737DEA-E924-4173-B842-765DAEF37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8D4C880-B0BC-4916-9AAC-EFF6DA844C4C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cs typeface="Arial" charset="0"/>
            </a:endParaRPr>
          </a:p>
        </p:txBody>
      </p:sp>
      <p:sp>
        <p:nvSpPr>
          <p:cNvPr id="19460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cs typeface="Arial" charset="0"/>
              </a:rPr>
              <a:t>1/21/2009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5600" smtClean="0"/>
              <a:t>graph of continuum </a:t>
            </a:r>
          </a:p>
          <a:p>
            <a:pPr lvl="1">
              <a:spcBef>
                <a:spcPct val="0"/>
              </a:spcBef>
            </a:pPr>
            <a:r>
              <a:rPr lang="en-US" sz="4800" smtClean="0"/>
              <a:t>You are where?  You have know where you are on the continuum</a:t>
            </a:r>
          </a:p>
          <a:p>
            <a:pPr lvl="1">
              <a:spcBef>
                <a:spcPct val="0"/>
              </a:spcBef>
            </a:pPr>
            <a:r>
              <a:rPr lang="en-US" sz="4800" smtClean="0"/>
              <a:t>What about your audience? You have to know where the people in your audience are (do they need to be energized or calmed?  Individual needs of each one</a:t>
            </a:r>
          </a:p>
          <a:p>
            <a:pPr lvl="1">
              <a:spcBef>
                <a:spcPct val="0"/>
              </a:spcBef>
            </a:pPr>
            <a:r>
              <a:rPr lang="en-US" sz="4800" smtClean="0"/>
              <a:t>Curiosity and the absence of fear – use story to illustrate the importance of safety</a:t>
            </a:r>
          </a:p>
          <a:p>
            <a:pPr lvl="1">
              <a:spcBef>
                <a:spcPct val="0"/>
              </a:spcBef>
            </a:pPr>
            <a:r>
              <a:rPr lang="en-US" sz="4800" smtClean="0"/>
              <a:t>Why does it matter when it comes to learning/teaching? </a:t>
            </a:r>
          </a:p>
          <a:p>
            <a:pPr lvl="2">
              <a:spcBef>
                <a:spcPct val="0"/>
              </a:spcBef>
            </a:pPr>
            <a:r>
              <a:rPr lang="en-US" sz="4400" smtClean="0"/>
              <a:t>Trying to access the smart brain</a:t>
            </a:r>
          </a:p>
          <a:p>
            <a:pPr lvl="2">
              <a:spcBef>
                <a:spcPct val="0"/>
              </a:spcBef>
            </a:pPr>
            <a:r>
              <a:rPr lang="en-US" sz="4400" smtClean="0"/>
              <a:t>Survival and social  brains must be settled down first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5A2880-17F9-45BE-B1AE-B9F3936ED6C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84FC4-91DC-4BEC-9D00-818561619113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2946E-472B-47A9-BB5C-E947F32F8C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A8368-FC0A-4431-99CA-2B7B8B5AD8C5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8512F-A13A-47FE-8535-F35457765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7855D-0BED-4EC6-99B2-ABE3FEE82043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7DA6-BFD1-47C8-A56A-AB23E7DEDB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3BFBF-1AC5-4EE2-A867-95F00218D7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03CE3-F0BB-456E-8467-EFB0AE4DAB86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79D0C-D1B1-4E4D-9B2D-F925FA0BB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A1D2F-A8A1-4EE3-895A-322050D0CE37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21CDB-92D5-47C8-A9B6-D453B5572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B718F-0880-4AC3-B7EB-A4461E4D615D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67DF7-0532-4AAC-940D-67E11D401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0E0F4-329A-48E6-B6E1-70D5384301AD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EE047-E679-428F-B01D-AE4CEF4B3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253D2-DB2B-4D71-BD62-890AADD49D52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EBB5A-FD75-4CA4-B34F-E8939AE2D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4477B-F398-4DD8-92D6-3480382EA3A6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843B2-9AA1-4AA2-BD5D-0B1B94025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6EC52-82C0-48DE-AD9A-6359007A0DC9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D3CB6-1397-44AF-9F9A-271B5A8FF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27849-FBB6-4861-8898-E19EF048EFAB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F8DEB-311D-4938-8AD7-449C351F8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C2E6EF-8F05-43EA-8ABF-A6BBF280FFA4}" type="datetimeFigureOut">
              <a:rPr lang="en-US"/>
              <a:pPr>
                <a:defRPr/>
              </a:pPr>
              <a:t>3/19/2012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1489A6-E842-46C9-BF0A-F03DEDED9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kibble\Desktop\Cyc%20Wednesday\Mark%20Strother\McGurk_large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kibble\Desktop\Cyc%20Wednesday\Mark%20Strother\McGurk_large.mp4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kibble\Desktop\Cyc%20Wednesday\Mark%20Strother\McGurk_large.mp4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…with the brain in  mind.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CYC-net 2012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30438" y="1087438"/>
            <a:ext cx="468312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30438" y="1087438"/>
            <a:ext cx="468312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30438" y="1087438"/>
            <a:ext cx="468312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30438" y="1087438"/>
            <a:ext cx="468312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/>
          <a:srcRect l="5573" r="55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/>
          </p:cNvPicPr>
          <p:nvPr/>
        </p:nvPicPr>
        <p:blipFill>
          <a:blip r:embed="rId2"/>
          <a:srcRect l="12529" r="125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5"/>
          <p:cNvPicPr>
            <a:picLocks noChangeAspect="1"/>
          </p:cNvPicPr>
          <p:nvPr/>
        </p:nvPicPr>
        <p:blipFill>
          <a:blip r:embed="rId2"/>
          <a:srcRect l="12000" b="3470"/>
          <a:stretch>
            <a:fillRect/>
          </a:stretch>
        </p:blipFill>
        <p:spPr bwMode="auto">
          <a:xfrm>
            <a:off x="0" y="4600575"/>
            <a:ext cx="16764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12"/>
          <p:cNvPicPr>
            <a:picLocks noChangeAspect="1"/>
          </p:cNvPicPr>
          <p:nvPr/>
        </p:nvPicPr>
        <p:blipFill>
          <a:blip r:embed="rId2"/>
          <a:srcRect l="12000" t="3258"/>
          <a:stretch>
            <a:fillRect/>
          </a:stretch>
        </p:blipFill>
        <p:spPr bwMode="auto">
          <a:xfrm>
            <a:off x="0" y="0"/>
            <a:ext cx="1676400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13"/>
          <p:cNvPicPr>
            <a:picLocks noChangeAspect="1"/>
          </p:cNvPicPr>
          <p:nvPr/>
        </p:nvPicPr>
        <p:blipFill>
          <a:blip r:embed="rId2"/>
          <a:srcRect l="12000"/>
          <a:stretch>
            <a:fillRect/>
          </a:stretch>
        </p:blipFill>
        <p:spPr bwMode="auto">
          <a:xfrm>
            <a:off x="0" y="2262188"/>
            <a:ext cx="167640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4"/>
          <p:cNvPicPr>
            <a:picLocks noChangeAspect="1"/>
          </p:cNvPicPr>
          <p:nvPr/>
        </p:nvPicPr>
        <p:blipFill>
          <a:blip r:embed="rId2"/>
          <a:srcRect b="3470"/>
          <a:stretch>
            <a:fillRect/>
          </a:stretch>
        </p:blipFill>
        <p:spPr bwMode="auto">
          <a:xfrm>
            <a:off x="1676400" y="4600575"/>
            <a:ext cx="19050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5"/>
          <p:cNvPicPr>
            <a:picLocks noChangeAspect="1"/>
          </p:cNvPicPr>
          <p:nvPr/>
        </p:nvPicPr>
        <p:blipFill>
          <a:blip r:embed="rId2"/>
          <a:srcRect t="3258"/>
          <a:stretch>
            <a:fillRect/>
          </a:stretch>
        </p:blipFill>
        <p:spPr bwMode="auto">
          <a:xfrm>
            <a:off x="1676400" y="0"/>
            <a:ext cx="1905000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262188"/>
            <a:ext cx="190500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7"/>
          <p:cNvPicPr>
            <a:picLocks noChangeAspect="1"/>
          </p:cNvPicPr>
          <p:nvPr/>
        </p:nvPicPr>
        <p:blipFill>
          <a:blip r:embed="rId2"/>
          <a:srcRect b="3470"/>
          <a:stretch>
            <a:fillRect/>
          </a:stretch>
        </p:blipFill>
        <p:spPr bwMode="auto">
          <a:xfrm>
            <a:off x="3581400" y="4600575"/>
            <a:ext cx="19050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8"/>
          <p:cNvPicPr>
            <a:picLocks noChangeAspect="1"/>
          </p:cNvPicPr>
          <p:nvPr/>
        </p:nvPicPr>
        <p:blipFill>
          <a:blip r:embed="rId2"/>
          <a:srcRect t="3258"/>
          <a:stretch>
            <a:fillRect/>
          </a:stretch>
        </p:blipFill>
        <p:spPr bwMode="auto">
          <a:xfrm>
            <a:off x="3581400" y="0"/>
            <a:ext cx="1905000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Picture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2262188"/>
            <a:ext cx="190500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20"/>
          <p:cNvPicPr>
            <a:picLocks noChangeAspect="1"/>
          </p:cNvPicPr>
          <p:nvPr/>
        </p:nvPicPr>
        <p:blipFill>
          <a:blip r:embed="rId2"/>
          <a:srcRect b="3470"/>
          <a:stretch>
            <a:fillRect/>
          </a:stretch>
        </p:blipFill>
        <p:spPr bwMode="auto">
          <a:xfrm>
            <a:off x="5486400" y="4600575"/>
            <a:ext cx="19050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Picture 21"/>
          <p:cNvPicPr>
            <a:picLocks noChangeAspect="1"/>
          </p:cNvPicPr>
          <p:nvPr/>
        </p:nvPicPr>
        <p:blipFill>
          <a:blip r:embed="rId2"/>
          <a:srcRect t="3258"/>
          <a:stretch>
            <a:fillRect/>
          </a:stretch>
        </p:blipFill>
        <p:spPr bwMode="auto">
          <a:xfrm>
            <a:off x="5486400" y="0"/>
            <a:ext cx="1905000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2262188"/>
            <a:ext cx="190500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23"/>
          <p:cNvPicPr>
            <a:picLocks noChangeAspect="1"/>
          </p:cNvPicPr>
          <p:nvPr/>
        </p:nvPicPr>
        <p:blipFill>
          <a:blip r:embed="rId2"/>
          <a:srcRect r="8000" b="3470"/>
          <a:stretch>
            <a:fillRect/>
          </a:stretch>
        </p:blipFill>
        <p:spPr bwMode="auto">
          <a:xfrm>
            <a:off x="7391400" y="4600575"/>
            <a:ext cx="17526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24"/>
          <p:cNvPicPr>
            <a:picLocks noChangeAspect="1"/>
          </p:cNvPicPr>
          <p:nvPr/>
        </p:nvPicPr>
        <p:blipFill>
          <a:blip r:embed="rId2"/>
          <a:srcRect t="3258" r="8000"/>
          <a:stretch>
            <a:fillRect/>
          </a:stretch>
        </p:blipFill>
        <p:spPr bwMode="auto">
          <a:xfrm>
            <a:off x="7391400" y="0"/>
            <a:ext cx="1752600" cy="226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25"/>
          <p:cNvPicPr>
            <a:picLocks noChangeAspect="1"/>
          </p:cNvPicPr>
          <p:nvPr/>
        </p:nvPicPr>
        <p:blipFill>
          <a:blip r:embed="rId2"/>
          <a:srcRect r="8000"/>
          <a:stretch>
            <a:fillRect/>
          </a:stretch>
        </p:blipFill>
        <p:spPr bwMode="auto">
          <a:xfrm>
            <a:off x="7391400" y="2262188"/>
            <a:ext cx="1752600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4290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3"/>
          <p:cNvPicPr>
            <a:picLocks noChangeAspect="1"/>
          </p:cNvPicPr>
          <p:nvPr/>
        </p:nvPicPr>
        <p:blipFill>
          <a:blip r:embed="rId2"/>
          <a:srcRect l="15556"/>
          <a:stretch>
            <a:fillRect/>
          </a:stretch>
        </p:blipFill>
        <p:spPr bwMode="auto">
          <a:xfrm>
            <a:off x="0" y="3429000"/>
            <a:ext cx="2895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4"/>
          <p:cNvPicPr>
            <a:picLocks noChangeAspect="1"/>
          </p:cNvPicPr>
          <p:nvPr/>
        </p:nvPicPr>
        <p:blipFill>
          <a:blip r:embed="rId2"/>
          <a:srcRect r="17778"/>
          <a:stretch>
            <a:fillRect/>
          </a:stretch>
        </p:blipFill>
        <p:spPr bwMode="auto">
          <a:xfrm>
            <a:off x="6324600" y="3429000"/>
            <a:ext cx="2819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/>
          <p:cNvPicPr>
            <a:picLocks noChangeAspect="1"/>
          </p:cNvPicPr>
          <p:nvPr/>
        </p:nvPicPr>
        <p:blipFill>
          <a:blip r:embed="rId2"/>
          <a:srcRect l="15556"/>
          <a:stretch>
            <a:fillRect/>
          </a:stretch>
        </p:blipFill>
        <p:spPr bwMode="auto">
          <a:xfrm>
            <a:off x="0" y="0"/>
            <a:ext cx="2895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7"/>
          <p:cNvPicPr>
            <a:picLocks noChangeAspect="1"/>
          </p:cNvPicPr>
          <p:nvPr/>
        </p:nvPicPr>
        <p:blipFill>
          <a:blip r:embed="rId2"/>
          <a:srcRect r="17778"/>
          <a:stretch>
            <a:fillRect/>
          </a:stretch>
        </p:blipFill>
        <p:spPr bwMode="auto">
          <a:xfrm>
            <a:off x="6324600" y="0"/>
            <a:ext cx="2819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95925"/>
            <a:ext cx="7772400" cy="13620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The </a:t>
            </a:r>
            <a:r>
              <a:rPr lang="en-US" dirty="0" err="1"/>
              <a:t>McGurk</a:t>
            </a:r>
            <a:r>
              <a:rPr lang="en-US" dirty="0"/>
              <a:t> Effect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Our Journey</a:t>
            </a:r>
            <a:endParaRPr lang="en-US" dirty="0"/>
          </a:p>
        </p:txBody>
      </p:sp>
    </p:spTree>
  </p:cSld>
  <p:clrMapOvr>
    <a:masterClrMapping/>
  </p:clrMapOvr>
  <p:transition spd="med" advClick="0" advTm="2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95925"/>
            <a:ext cx="7772400" cy="13620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</a:t>
            </a:r>
            <a:r>
              <a:rPr lang="en-US" dirty="0" err="1" smtClean="0"/>
              <a:t>McGurk</a:t>
            </a:r>
            <a:r>
              <a:rPr lang="en-US" dirty="0" smtClean="0"/>
              <a:t> Effect</a:t>
            </a:r>
            <a:endParaRPr lang="en-US" dirty="0"/>
          </a:p>
        </p:txBody>
      </p:sp>
      <p:pic>
        <p:nvPicPr>
          <p:cNvPr id="35844" name="McGurk_large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990600" y="762000"/>
            <a:ext cx="7315200" cy="440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35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84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8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95925"/>
            <a:ext cx="7772400" cy="13620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</a:t>
            </a:r>
            <a:r>
              <a:rPr lang="en-US" dirty="0" err="1" smtClean="0"/>
              <a:t>McGurk</a:t>
            </a:r>
            <a:r>
              <a:rPr lang="en-US" dirty="0" smtClean="0"/>
              <a:t> Effect</a:t>
            </a:r>
            <a:endParaRPr lang="en-US" dirty="0"/>
          </a:p>
        </p:txBody>
      </p:sp>
      <p:pic>
        <p:nvPicPr>
          <p:cNvPr id="36868" name="McGurk_large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5800" y="609600"/>
            <a:ext cx="7924800" cy="4686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368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86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68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6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95925"/>
            <a:ext cx="7772400" cy="13620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</a:t>
            </a:r>
            <a:r>
              <a:rPr lang="en-US" dirty="0" err="1" smtClean="0"/>
              <a:t>McGurk</a:t>
            </a:r>
            <a:r>
              <a:rPr lang="en-US" dirty="0" smtClean="0"/>
              <a:t> Effect</a:t>
            </a:r>
            <a:endParaRPr lang="en-US" dirty="0"/>
          </a:p>
        </p:txBody>
      </p:sp>
      <p:pic>
        <p:nvPicPr>
          <p:cNvPr id="37892" name="McGurk_large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9600" y="609600"/>
            <a:ext cx="7696200" cy="440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378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89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8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8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smtClean="0"/>
              <a:t>Hierarchy of the Brain</a:t>
            </a:r>
          </a:p>
        </p:txBody>
      </p:sp>
      <p:pic>
        <p:nvPicPr>
          <p:cNvPr id="38914" name="Picture 3" descr="ctabrain01fg0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" y="1304925"/>
            <a:ext cx="5202238" cy="5265738"/>
          </a:xfrm>
        </p:spPr>
      </p:pic>
      <p:grpSp>
        <p:nvGrpSpPr>
          <p:cNvPr id="38915" name="Group 4"/>
          <p:cNvGrpSpPr>
            <a:grpSpLocks/>
          </p:cNvGrpSpPr>
          <p:nvPr/>
        </p:nvGrpSpPr>
        <p:grpSpPr bwMode="auto">
          <a:xfrm>
            <a:off x="5562600" y="1600200"/>
            <a:ext cx="3124200" cy="4572000"/>
            <a:chOff x="249" y="1457"/>
            <a:chExt cx="2450" cy="2041"/>
          </a:xfrm>
        </p:grpSpPr>
        <p:sp>
          <p:nvSpPr>
            <p:cNvPr id="38916" name="AutoShape 5"/>
            <p:cNvSpPr>
              <a:spLocks noChangeArrowheads="1"/>
            </p:cNvSpPr>
            <p:nvPr/>
          </p:nvSpPr>
          <p:spPr bwMode="auto">
            <a:xfrm>
              <a:off x="249" y="1457"/>
              <a:ext cx="2450" cy="499"/>
            </a:xfrm>
            <a:custGeom>
              <a:avLst/>
              <a:gdLst>
                <a:gd name="T0" fmla="*/ 2355 w 21600"/>
                <a:gd name="T1" fmla="*/ 250 h 21600"/>
                <a:gd name="T2" fmla="*/ 1225 w 21600"/>
                <a:gd name="T3" fmla="*/ 499 h 21600"/>
                <a:gd name="T4" fmla="*/ 95 w 21600"/>
                <a:gd name="T5" fmla="*/ 250 h 21600"/>
                <a:gd name="T6" fmla="*/ 122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636 w 21600"/>
                <a:gd name="T13" fmla="*/ 2640 h 21600"/>
                <a:gd name="T14" fmla="*/ 18964 w 21600"/>
                <a:gd name="T15" fmla="*/ 189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675" y="21600"/>
                  </a:lnTo>
                  <a:lnTo>
                    <a:pt x="1992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>
                  <a:latin typeface="Calibri" pitchFamily="34" charset="0"/>
                </a:rPr>
                <a:t>Neocortex</a:t>
              </a:r>
            </a:p>
          </p:txBody>
        </p:sp>
        <p:sp>
          <p:nvSpPr>
            <p:cNvPr id="38917" name="AutoShape 6"/>
            <p:cNvSpPr>
              <a:spLocks noChangeArrowheads="1"/>
            </p:cNvSpPr>
            <p:nvPr/>
          </p:nvSpPr>
          <p:spPr bwMode="auto">
            <a:xfrm>
              <a:off x="476" y="2047"/>
              <a:ext cx="1996" cy="431"/>
            </a:xfrm>
            <a:custGeom>
              <a:avLst/>
              <a:gdLst>
                <a:gd name="T0" fmla="*/ 1921 w 21600"/>
                <a:gd name="T1" fmla="*/ 216 h 21600"/>
                <a:gd name="T2" fmla="*/ 998 w 21600"/>
                <a:gd name="T3" fmla="*/ 431 h 21600"/>
                <a:gd name="T4" fmla="*/ 75 w 21600"/>
                <a:gd name="T5" fmla="*/ 216 h 21600"/>
                <a:gd name="T6" fmla="*/ 99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619 w 21600"/>
                <a:gd name="T13" fmla="*/ 2606 h 21600"/>
                <a:gd name="T14" fmla="*/ 18981 w 21600"/>
                <a:gd name="T15" fmla="*/ 189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634" y="21600"/>
                  </a:lnTo>
                  <a:lnTo>
                    <a:pt x="1996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>
                  <a:latin typeface="Calibri" pitchFamily="34" charset="0"/>
                </a:rPr>
                <a:t>Limbic</a:t>
              </a:r>
            </a:p>
          </p:txBody>
        </p:sp>
        <p:sp>
          <p:nvSpPr>
            <p:cNvPr id="38918" name="AutoShape 7"/>
            <p:cNvSpPr>
              <a:spLocks noChangeArrowheads="1"/>
            </p:cNvSpPr>
            <p:nvPr/>
          </p:nvSpPr>
          <p:spPr bwMode="auto">
            <a:xfrm>
              <a:off x="657" y="2568"/>
              <a:ext cx="1633" cy="431"/>
            </a:xfrm>
            <a:custGeom>
              <a:avLst/>
              <a:gdLst>
                <a:gd name="T0" fmla="*/ 1559 w 21600"/>
                <a:gd name="T1" fmla="*/ 216 h 21600"/>
                <a:gd name="T2" fmla="*/ 817 w 21600"/>
                <a:gd name="T3" fmla="*/ 431 h 21600"/>
                <a:gd name="T4" fmla="*/ 74 w 21600"/>
                <a:gd name="T5" fmla="*/ 216 h 21600"/>
                <a:gd name="T6" fmla="*/ 81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778 w 21600"/>
                <a:gd name="T13" fmla="*/ 2756 h 21600"/>
                <a:gd name="T14" fmla="*/ 18822 w 21600"/>
                <a:gd name="T15" fmla="*/ 1884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958" y="21600"/>
                  </a:lnTo>
                  <a:lnTo>
                    <a:pt x="1964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CC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>
                  <a:latin typeface="Calibri" pitchFamily="34" charset="0"/>
                </a:rPr>
                <a:t>Diencephalon</a:t>
              </a:r>
            </a:p>
          </p:txBody>
        </p:sp>
        <p:sp>
          <p:nvSpPr>
            <p:cNvPr id="38919" name="AutoShape 8"/>
            <p:cNvSpPr>
              <a:spLocks noChangeArrowheads="1"/>
            </p:cNvSpPr>
            <p:nvPr/>
          </p:nvSpPr>
          <p:spPr bwMode="auto">
            <a:xfrm>
              <a:off x="839" y="3067"/>
              <a:ext cx="1270" cy="431"/>
            </a:xfrm>
            <a:custGeom>
              <a:avLst/>
              <a:gdLst>
                <a:gd name="T0" fmla="*/ 1197 w 21600"/>
                <a:gd name="T1" fmla="*/ 216 h 21600"/>
                <a:gd name="T2" fmla="*/ 635 w 21600"/>
                <a:gd name="T3" fmla="*/ 431 h 21600"/>
                <a:gd name="T4" fmla="*/ 73 w 21600"/>
                <a:gd name="T5" fmla="*/ 216 h 21600"/>
                <a:gd name="T6" fmla="*/ 63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027 w 21600"/>
                <a:gd name="T13" fmla="*/ 3057 h 21600"/>
                <a:gd name="T14" fmla="*/ 18573 w 21600"/>
                <a:gd name="T15" fmla="*/ 1854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469" y="21600"/>
                  </a:lnTo>
                  <a:lnTo>
                    <a:pt x="1913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99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>
                  <a:latin typeface="Calibri" pitchFamily="34" charset="0"/>
                </a:rPr>
                <a:t>Brainstem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0" y="315913"/>
            <a:ext cx="6553200" cy="917575"/>
          </a:xfrm>
        </p:spPr>
        <p:txBody>
          <a:bodyPr/>
          <a:lstStyle/>
          <a:p>
            <a:r>
              <a:rPr lang="en-US" sz="3500" smtClean="0"/>
              <a:t>Hierarchy of the Brain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524000"/>
            <a:ext cx="2843213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smtClean="0"/>
              <a:t>Abstract thought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Concrete Thought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Affiliation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“Attachment”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Sexual Behavior 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Emotional Reactivity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Motor Regulation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“Arousal”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Appetite/Satiety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Sleep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Blood Pressure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Heart Rate</a:t>
            </a:r>
          </a:p>
          <a:p>
            <a:pPr>
              <a:lnSpc>
                <a:spcPct val="80000"/>
              </a:lnSpc>
            </a:pPr>
            <a:r>
              <a:rPr lang="en-US" sz="2200" smtClean="0"/>
              <a:t>Body Temperature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3609975" y="1600200"/>
            <a:ext cx="5076825" cy="4572000"/>
            <a:chOff x="249" y="1457"/>
            <a:chExt cx="2450" cy="2041"/>
          </a:xfrm>
        </p:grpSpPr>
        <p:sp>
          <p:nvSpPr>
            <p:cNvPr id="39940" name="AutoShape 5"/>
            <p:cNvSpPr>
              <a:spLocks noChangeArrowheads="1"/>
            </p:cNvSpPr>
            <p:nvPr/>
          </p:nvSpPr>
          <p:spPr bwMode="auto">
            <a:xfrm>
              <a:off x="249" y="1457"/>
              <a:ext cx="2450" cy="499"/>
            </a:xfrm>
            <a:custGeom>
              <a:avLst/>
              <a:gdLst>
                <a:gd name="T0" fmla="*/ 2355 w 21600"/>
                <a:gd name="T1" fmla="*/ 250 h 21600"/>
                <a:gd name="T2" fmla="*/ 1225 w 21600"/>
                <a:gd name="T3" fmla="*/ 499 h 21600"/>
                <a:gd name="T4" fmla="*/ 95 w 21600"/>
                <a:gd name="T5" fmla="*/ 250 h 21600"/>
                <a:gd name="T6" fmla="*/ 122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636 w 21600"/>
                <a:gd name="T13" fmla="*/ 2640 h 21600"/>
                <a:gd name="T14" fmla="*/ 18964 w 21600"/>
                <a:gd name="T15" fmla="*/ 189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675" y="21600"/>
                  </a:lnTo>
                  <a:lnTo>
                    <a:pt x="19925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6666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>
                  <a:latin typeface="Calibri" pitchFamily="34" charset="0"/>
                </a:rPr>
                <a:t>Neocortex</a:t>
              </a:r>
            </a:p>
          </p:txBody>
        </p:sp>
        <p:sp>
          <p:nvSpPr>
            <p:cNvPr id="39941" name="AutoShape 6"/>
            <p:cNvSpPr>
              <a:spLocks noChangeArrowheads="1"/>
            </p:cNvSpPr>
            <p:nvPr/>
          </p:nvSpPr>
          <p:spPr bwMode="auto">
            <a:xfrm>
              <a:off x="476" y="2047"/>
              <a:ext cx="1996" cy="431"/>
            </a:xfrm>
            <a:custGeom>
              <a:avLst/>
              <a:gdLst>
                <a:gd name="T0" fmla="*/ 1921 w 21600"/>
                <a:gd name="T1" fmla="*/ 216 h 21600"/>
                <a:gd name="T2" fmla="*/ 998 w 21600"/>
                <a:gd name="T3" fmla="*/ 431 h 21600"/>
                <a:gd name="T4" fmla="*/ 75 w 21600"/>
                <a:gd name="T5" fmla="*/ 216 h 21600"/>
                <a:gd name="T6" fmla="*/ 99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619 w 21600"/>
                <a:gd name="T13" fmla="*/ 2606 h 21600"/>
                <a:gd name="T14" fmla="*/ 18981 w 21600"/>
                <a:gd name="T15" fmla="*/ 189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634" y="21600"/>
                  </a:lnTo>
                  <a:lnTo>
                    <a:pt x="1996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CC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>
                  <a:latin typeface="Calibri" pitchFamily="34" charset="0"/>
                </a:rPr>
                <a:t>Limbic</a:t>
              </a:r>
            </a:p>
          </p:txBody>
        </p:sp>
        <p:sp>
          <p:nvSpPr>
            <p:cNvPr id="39942" name="AutoShape 7"/>
            <p:cNvSpPr>
              <a:spLocks noChangeArrowheads="1"/>
            </p:cNvSpPr>
            <p:nvPr/>
          </p:nvSpPr>
          <p:spPr bwMode="auto">
            <a:xfrm>
              <a:off x="657" y="2568"/>
              <a:ext cx="1633" cy="431"/>
            </a:xfrm>
            <a:custGeom>
              <a:avLst/>
              <a:gdLst>
                <a:gd name="T0" fmla="*/ 1559 w 21600"/>
                <a:gd name="T1" fmla="*/ 216 h 21600"/>
                <a:gd name="T2" fmla="*/ 817 w 21600"/>
                <a:gd name="T3" fmla="*/ 431 h 21600"/>
                <a:gd name="T4" fmla="*/ 74 w 21600"/>
                <a:gd name="T5" fmla="*/ 216 h 21600"/>
                <a:gd name="T6" fmla="*/ 81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778 w 21600"/>
                <a:gd name="T13" fmla="*/ 2756 h 21600"/>
                <a:gd name="T14" fmla="*/ 18822 w 21600"/>
                <a:gd name="T15" fmla="*/ 1884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958" y="21600"/>
                  </a:lnTo>
                  <a:lnTo>
                    <a:pt x="19642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9CC00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>
                  <a:latin typeface="Calibri" pitchFamily="34" charset="0"/>
                </a:rPr>
                <a:t>Diencephalon</a:t>
              </a:r>
            </a:p>
          </p:txBody>
        </p:sp>
        <p:sp>
          <p:nvSpPr>
            <p:cNvPr id="39943" name="AutoShape 8"/>
            <p:cNvSpPr>
              <a:spLocks noChangeArrowheads="1"/>
            </p:cNvSpPr>
            <p:nvPr/>
          </p:nvSpPr>
          <p:spPr bwMode="auto">
            <a:xfrm>
              <a:off x="839" y="3067"/>
              <a:ext cx="1270" cy="431"/>
            </a:xfrm>
            <a:custGeom>
              <a:avLst/>
              <a:gdLst>
                <a:gd name="T0" fmla="*/ 1197 w 21600"/>
                <a:gd name="T1" fmla="*/ 216 h 21600"/>
                <a:gd name="T2" fmla="*/ 635 w 21600"/>
                <a:gd name="T3" fmla="*/ 431 h 21600"/>
                <a:gd name="T4" fmla="*/ 73 w 21600"/>
                <a:gd name="T5" fmla="*/ 216 h 21600"/>
                <a:gd name="T6" fmla="*/ 63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027 w 21600"/>
                <a:gd name="T13" fmla="*/ 3057 h 21600"/>
                <a:gd name="T14" fmla="*/ 18573 w 21600"/>
                <a:gd name="T15" fmla="*/ 1854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469" y="21600"/>
                  </a:lnTo>
                  <a:lnTo>
                    <a:pt x="1913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99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>
                  <a:latin typeface="Calibri" pitchFamily="34" charset="0"/>
                </a:rPr>
                <a:t>Brainstem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smtClean="0"/>
              <a:t>Arousal Continuum</a:t>
            </a:r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Arousal Continuum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6600" smtClean="0">
                <a:solidFill>
                  <a:srgbClr val="CC3300"/>
                </a:solidFill>
              </a:rPr>
              <a:t>Terror</a:t>
            </a:r>
          </a:p>
          <a:p>
            <a:pPr algn="ctr"/>
            <a:r>
              <a:rPr lang="en-US" sz="5400" smtClean="0">
                <a:solidFill>
                  <a:srgbClr val="FF9900"/>
                </a:solidFill>
              </a:rPr>
              <a:t>Fear</a:t>
            </a:r>
          </a:p>
          <a:p>
            <a:pPr algn="ctr"/>
            <a:r>
              <a:rPr lang="en-US" sz="4800" smtClean="0">
                <a:solidFill>
                  <a:srgbClr val="FFFF00"/>
                </a:solidFill>
              </a:rPr>
              <a:t>Alarm</a:t>
            </a:r>
          </a:p>
          <a:p>
            <a:pPr algn="ctr"/>
            <a:r>
              <a:rPr lang="en-US" sz="4400" smtClean="0">
                <a:solidFill>
                  <a:srgbClr val="CCFF33"/>
                </a:solidFill>
              </a:rPr>
              <a:t>Alert</a:t>
            </a:r>
          </a:p>
          <a:p>
            <a:pPr algn="ctr"/>
            <a:r>
              <a:rPr lang="en-US" sz="4000" smtClean="0">
                <a:solidFill>
                  <a:srgbClr val="99FF33"/>
                </a:solidFill>
              </a:rPr>
              <a:t>Calm</a:t>
            </a:r>
          </a:p>
        </p:txBody>
      </p:sp>
    </p:spTree>
  </p:cSld>
  <p:clrMapOvr>
    <a:masterClrMapping/>
  </p:clrMapOvr>
  <p:transition spd="slow" advTm="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/>
          </p:cNvPicPr>
          <p:nvPr/>
        </p:nvPicPr>
        <p:blipFill>
          <a:blip r:embed="rId2"/>
          <a:srcRect l="5556" r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/>
          <p:cNvPicPr>
            <a:picLocks noChangeAspect="1"/>
          </p:cNvPicPr>
          <p:nvPr/>
        </p:nvPicPr>
        <p:blipFill>
          <a:blip r:embed="rId2"/>
          <a:srcRect l="5612" r="6709"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/>
          </p:cNvPicPr>
          <p:nvPr/>
        </p:nvPicPr>
        <p:blipFill>
          <a:blip r:embed="rId2"/>
          <a:srcRect t="5461" r="76" b="19904"/>
          <a:stretch>
            <a:fillRect/>
          </a:stretch>
        </p:blipFill>
        <p:spPr bwMode="auto">
          <a:xfrm>
            <a:off x="1493838" y="0"/>
            <a:ext cx="61261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/>
          </p:cNvPicPr>
          <p:nvPr/>
        </p:nvPicPr>
        <p:blipFill>
          <a:blip r:embed="rId2"/>
          <a:srcRect l="5556" r="5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/>
          </p:cNvPicPr>
          <p:nvPr/>
        </p:nvPicPr>
        <p:blipFill>
          <a:blip r:embed="rId2"/>
          <a:srcRect t="12779" b="127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3"/>
          <p:cNvPicPr>
            <a:picLocks noChangeAspect="1"/>
          </p:cNvPicPr>
          <p:nvPr/>
        </p:nvPicPr>
        <p:blipFill>
          <a:blip r:embed="rId2"/>
          <a:srcRect l="523" t="6052" r="1633" b="49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/>
          <p:cNvPicPr>
            <a:picLocks noChangeAspect="1"/>
          </p:cNvPicPr>
          <p:nvPr/>
        </p:nvPicPr>
        <p:blipFill>
          <a:blip r:embed="rId2"/>
          <a:srcRect l="5373" r="53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2"/>
          <a:srcRect l="28523" t="11972" r="14905" b="246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1163" y="98425"/>
            <a:ext cx="5781675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4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138738" y="1600200"/>
            <a:ext cx="3548062" cy="4525963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Why We Do What We Do – </a:t>
            </a:r>
            <a:r>
              <a:rPr lang="en-US" dirty="0" err="1" smtClean="0"/>
              <a:t>Deci</a:t>
            </a:r>
            <a:r>
              <a:rPr lang="en-US" dirty="0" smtClean="0"/>
              <a:t> (Harlow)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Drive – Daniel Pink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First Break All The Rules – Q12 – Gallup/Marcus Buckingham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Primal Leadership – Daniel </a:t>
            </a:r>
            <a:r>
              <a:rPr lang="en-US" dirty="0" err="1" smtClean="0"/>
              <a:t>Goleman</a:t>
            </a:r>
            <a:endParaRPr lang="en-US" dirty="0"/>
          </a:p>
        </p:txBody>
      </p:sp>
      <p:pic>
        <p:nvPicPr>
          <p:cNvPr id="54275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1566863"/>
            <a:ext cx="4681538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450" y="676275"/>
            <a:ext cx="829310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990600"/>
          <a:ext cx="9144000" cy="228600"/>
        </p:xfrm>
        <a:graphic>
          <a:graphicData uri="http://schemas.openxmlformats.org/drawingml/2006/table">
            <a:tbl>
              <a:tblPr/>
              <a:tblGrid>
                <a:gridCol w="1306286"/>
                <a:gridCol w="1306286"/>
                <a:gridCol w="1306286"/>
                <a:gridCol w="1306286"/>
                <a:gridCol w="1306286"/>
                <a:gridCol w="1306286"/>
                <a:gridCol w="1306286"/>
              </a:tblGrid>
              <a:tr h="2285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endParaRPr lang="en-US" sz="800" dirty="0">
                        <a:latin typeface="Lucida Sans"/>
                        <a:ea typeface="Lucida Sans"/>
                        <a:cs typeface="Times New Roman"/>
                      </a:endParaRPr>
                    </a:p>
                  </a:txBody>
                  <a:tcPr marL="53709" marR="53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65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endParaRPr lang="en-US" sz="800" dirty="0">
                        <a:latin typeface="Lucida Sans"/>
                        <a:ea typeface="Lucida Sans"/>
                        <a:cs typeface="Times New Roman"/>
                      </a:endParaRPr>
                    </a:p>
                  </a:txBody>
                  <a:tcPr marL="53709" marR="53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362A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endParaRPr lang="en-US" sz="800" dirty="0">
                        <a:latin typeface="Lucida Sans"/>
                        <a:ea typeface="Lucida Sans"/>
                        <a:cs typeface="Times New Roman"/>
                      </a:endParaRPr>
                    </a:p>
                  </a:txBody>
                  <a:tcPr marL="53709" marR="53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A1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endParaRPr lang="en-US" sz="800" dirty="0">
                        <a:latin typeface="Lucida Sans"/>
                        <a:ea typeface="Lucida Sans"/>
                        <a:cs typeface="Times New Roman"/>
                      </a:endParaRPr>
                    </a:p>
                  </a:txBody>
                  <a:tcPr marL="53709" marR="53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39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endParaRPr lang="en-US" sz="800" dirty="0">
                        <a:latin typeface="Lucida Sans"/>
                        <a:ea typeface="Lucida Sans"/>
                        <a:cs typeface="Times New Roman"/>
                      </a:endParaRPr>
                    </a:p>
                  </a:txBody>
                  <a:tcPr marL="53709" marR="53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3238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endParaRPr lang="en-US" sz="800" dirty="0">
                        <a:latin typeface="Lucida Sans"/>
                        <a:ea typeface="Lucida Sans"/>
                        <a:cs typeface="Times New Roman"/>
                      </a:endParaRPr>
                    </a:p>
                  </a:txBody>
                  <a:tcPr marL="53709" marR="53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28F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</a:tabLst>
                      </a:pPr>
                      <a:endParaRPr lang="en-US" sz="800" dirty="0">
                        <a:latin typeface="+mn-lt"/>
                        <a:ea typeface="Lucida Sans"/>
                        <a:cs typeface="Times New Roman"/>
                      </a:endParaRPr>
                    </a:p>
                  </a:txBody>
                  <a:tcPr marL="53709" marR="53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6" name="Title 5"/>
          <p:cNvSpPr txBox="1">
            <a:spLocks/>
          </p:cNvSpPr>
          <p:nvPr/>
        </p:nvSpPr>
        <p:spPr>
          <a:xfrm>
            <a:off x="457200" y="228600"/>
            <a:ext cx="8229600" cy="9144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Summary</a:t>
            </a:r>
            <a:endParaRPr lang="en-US" sz="36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Census – Days in Care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 11% increase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 </a:t>
            </a:r>
            <a:r>
              <a:rPr lang="en-US" dirty="0" smtClean="0"/>
              <a:t>9297 added days in care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 </a:t>
            </a:r>
            <a:r>
              <a:rPr lang="en-US" dirty="0" smtClean="0"/>
              <a:t>Staff Retention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 30% decrease in turnover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Campus Stability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/>
              <a:t> </a:t>
            </a:r>
            <a:r>
              <a:rPr lang="en-US" dirty="0" smtClean="0"/>
              <a:t>19% decrease in incidents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Quality / Success Rate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 8% increase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Cost</a:t>
            </a:r>
            <a:endParaRPr lang="en-US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 9%  reduction in cost per day in care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76200"/>
            <a:ext cx="5638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3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r>
              <a:rPr lang="en-US" smtClean="0"/>
              <a:t>Model of Leadership &amp; Service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0438" y="1087438"/>
            <a:ext cx="4683125" cy="4683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30438" y="1087438"/>
            <a:ext cx="468312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30438" y="1087438"/>
            <a:ext cx="468312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ack BG">
      <a:dk1>
        <a:srgbClr val="FFFFFF"/>
      </a:dk1>
      <a:lt1>
        <a:srgbClr val="FFFFFF"/>
      </a:lt1>
      <a:dk2>
        <a:srgbClr val="000000"/>
      </a:dk2>
      <a:lt2>
        <a:srgbClr val="000000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6686</TotalTime>
  <Words>216</Words>
  <Application>Microsoft Office PowerPoint</Application>
  <PresentationFormat>On-screen Show (4:3)</PresentationFormat>
  <Paragraphs>64</Paragraphs>
  <Slides>40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Design Template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Calibri</vt:lpstr>
      <vt:lpstr>Arial</vt:lpstr>
      <vt:lpstr>Lucida Sans</vt:lpstr>
      <vt:lpstr>Times New Roman</vt:lpstr>
      <vt:lpstr>Office Theme</vt:lpstr>
      <vt:lpstr>Office Theme</vt:lpstr>
      <vt:lpstr>…with the brain in  mind.</vt:lpstr>
      <vt:lpstr>OUR JOURNEY</vt:lpstr>
      <vt:lpstr>Slide 3</vt:lpstr>
      <vt:lpstr>Slide 4</vt:lpstr>
      <vt:lpstr>Slide 5</vt:lpstr>
      <vt:lpstr>Model of Leadership &amp; Service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THE MCGURK EFFECT</vt:lpstr>
      <vt:lpstr>THE MCGURK EFFECT</vt:lpstr>
      <vt:lpstr>THE MCGURK EFFECT</vt:lpstr>
      <vt:lpstr>THE MCGURK EFFECT</vt:lpstr>
      <vt:lpstr>Hierarchy of the Brain</vt:lpstr>
      <vt:lpstr>Hierarchy of the Brain</vt:lpstr>
      <vt:lpstr>Arousal Continuum</vt:lpstr>
      <vt:lpstr>Arousal Continuum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Strother</dc:creator>
  <cp:lastModifiedBy>kibble</cp:lastModifiedBy>
  <cp:revision>90</cp:revision>
  <dcterms:created xsi:type="dcterms:W3CDTF">2011-06-14T06:30:25Z</dcterms:created>
  <dcterms:modified xsi:type="dcterms:W3CDTF">2012-03-19T16:27:28Z</dcterms:modified>
</cp:coreProperties>
</file>